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2" r:id="rId35"/>
    <p:sldId id="297" r:id="rId36"/>
    <p:sldId id="298" r:id="rId37"/>
    <p:sldId id="299" r:id="rId38"/>
    <p:sldId id="300" r:id="rId39"/>
    <p:sldId id="288" r:id="rId40"/>
    <p:sldId id="289" r:id="rId41"/>
    <p:sldId id="290" r:id="rId42"/>
    <p:sldId id="291" r:id="rId43"/>
    <p:sldId id="293" r:id="rId44"/>
    <p:sldId id="294" r:id="rId45"/>
    <p:sldId id="295" r:id="rId46"/>
    <p:sldId id="29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B+VnFUAsHWKpizTnO0HLIfI9r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13AFB-8C3B-44FC-8F03-4FDB3924C09B}" v="2" dt="2023-08-28T13:11:52.967"/>
  </p1510:revLst>
</p1510:revInfo>
</file>

<file path=ppt/tableStyles.xml><?xml version="1.0" encoding="utf-8"?>
<a:tblStyleLst xmlns:a="http://schemas.openxmlformats.org/drawingml/2006/main" def="{A0F31A5D-1494-4785-BDDB-C94D62071C96}">
  <a:tblStyle styleId="{A0F31A5D-1494-4785-BDDB-C94D62071C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3E17B25-316F-4583-BDD6-FD84B62210A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iganti, Seshu Kumar" userId="f5706599-0511-47d4-a44f-3ad6f3573381" providerId="ADAL" clId="{67313AFB-8C3B-44FC-8F03-4FDB3924C09B}"/>
    <pc:docChg chg="undo custSel addSld delSld modSld sldOrd">
      <pc:chgData name="Mudiganti, Seshu Kumar" userId="f5706599-0511-47d4-a44f-3ad6f3573381" providerId="ADAL" clId="{67313AFB-8C3B-44FC-8F03-4FDB3924C09B}" dt="2023-08-28T13:12:07.254" v="21" actId="20577"/>
      <pc:docMkLst>
        <pc:docMk/>
      </pc:docMkLst>
      <pc:sldChg chg="modSp mod">
        <pc:chgData name="Mudiganti, Seshu Kumar" userId="f5706599-0511-47d4-a44f-3ad6f3573381" providerId="ADAL" clId="{67313AFB-8C3B-44FC-8F03-4FDB3924C09B}" dt="2023-08-28T13:11:52.995" v="10" actId="27636"/>
        <pc:sldMkLst>
          <pc:docMk/>
          <pc:sldMk cId="0" sldId="267"/>
        </pc:sldMkLst>
        <pc:spChg chg="mod">
          <ac:chgData name="Mudiganti, Seshu Kumar" userId="f5706599-0511-47d4-a44f-3ad6f3573381" providerId="ADAL" clId="{67313AFB-8C3B-44FC-8F03-4FDB3924C09B}" dt="2023-08-28T13:11:52.995" v="10" actId="27636"/>
          <ac:spMkLst>
            <pc:docMk/>
            <pc:sldMk cId="0" sldId="267"/>
            <ac:spMk id="391" creationId="{00000000-0000-0000-0000-000000000000}"/>
          </ac:spMkLst>
        </pc:spChg>
      </pc:sldChg>
      <pc:sldChg chg="ord modNotes">
        <pc:chgData name="Mudiganti, Seshu Kumar" userId="f5706599-0511-47d4-a44f-3ad6f3573381" providerId="ADAL" clId="{67313AFB-8C3B-44FC-8F03-4FDB3924C09B}" dt="2023-08-28T13:11:19.202" v="3"/>
        <pc:sldMkLst>
          <pc:docMk/>
          <pc:sldMk cId="0" sldId="292"/>
        </pc:sldMkLst>
      </pc:sldChg>
      <pc:sldChg chg="ord">
        <pc:chgData name="Mudiganti, Seshu Kumar" userId="f5706599-0511-47d4-a44f-3ad6f3573381" providerId="ADAL" clId="{67313AFB-8C3B-44FC-8F03-4FDB3924C09B}" dt="2023-08-28T13:11:40.484" v="5"/>
        <pc:sldMkLst>
          <pc:docMk/>
          <pc:sldMk cId="0" sldId="297"/>
        </pc:sldMkLst>
      </pc:sldChg>
      <pc:sldChg chg="ord">
        <pc:chgData name="Mudiganti, Seshu Kumar" userId="f5706599-0511-47d4-a44f-3ad6f3573381" providerId="ADAL" clId="{67313AFB-8C3B-44FC-8F03-4FDB3924C09B}" dt="2023-08-28T13:11:40.484" v="5"/>
        <pc:sldMkLst>
          <pc:docMk/>
          <pc:sldMk cId="0" sldId="298"/>
        </pc:sldMkLst>
      </pc:sldChg>
      <pc:sldChg chg="ord modNotes">
        <pc:chgData name="Mudiganti, Seshu Kumar" userId="f5706599-0511-47d4-a44f-3ad6f3573381" providerId="ADAL" clId="{67313AFB-8C3B-44FC-8F03-4FDB3924C09B}" dt="2023-08-28T13:10:40.139" v="1"/>
        <pc:sldMkLst>
          <pc:docMk/>
          <pc:sldMk cId="0" sldId="299"/>
        </pc:sldMkLst>
      </pc:sldChg>
      <pc:sldChg chg="add del">
        <pc:chgData name="Mudiganti, Seshu Kumar" userId="f5706599-0511-47d4-a44f-3ad6f3573381" providerId="ADAL" clId="{67313AFB-8C3B-44FC-8F03-4FDB3924C09B}" dt="2023-08-28T13:11:52.964" v="9"/>
        <pc:sldMkLst>
          <pc:docMk/>
          <pc:sldMk cId="104188044" sldId="300"/>
        </pc:sldMkLst>
      </pc:sldChg>
      <pc:sldChg chg="modSp add mod">
        <pc:chgData name="Mudiganti, Seshu Kumar" userId="f5706599-0511-47d4-a44f-3ad6f3573381" providerId="ADAL" clId="{67313AFB-8C3B-44FC-8F03-4FDB3924C09B}" dt="2023-08-28T13:12:07.254" v="21" actId="20577"/>
        <pc:sldMkLst>
          <pc:docMk/>
          <pc:sldMk cId="331105689" sldId="300"/>
        </pc:sldMkLst>
        <pc:spChg chg="mod">
          <ac:chgData name="Mudiganti, Seshu Kumar" userId="f5706599-0511-47d4-a44f-3ad6f3573381" providerId="ADAL" clId="{67313AFB-8C3B-44FC-8F03-4FDB3924C09B}" dt="2023-08-28T13:12:07.254" v="21" actId="20577"/>
          <ac:spMkLst>
            <pc:docMk/>
            <pc:sldMk cId="331105689" sldId="300"/>
            <ac:spMk id="8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0bc92cb8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1190bc92cb8_0_37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1190bc92cb8_0_37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fb06df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11dfb06df94_0_1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11dfb06df94_0_12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3e379ad43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g123e379a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3e379ad43_0_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123e379ad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3e379ad43_0_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123e379ad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3e379ad4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123e379ad43_0_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g123e379ad43_0_4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3e379ad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g123e379ad43_0_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123e379ad43_0_5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e379ad4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23e379ad43_0_7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123e379ad43_0_7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3e379ad4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g123e379ad43_0_10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123e379ad43_0_10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0bc92cb8_0_2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1190bc92cb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e379ad4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123e379ad43_0_1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123e379ad43_0_13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3e379ad43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g123e379ad43_0_2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g123e379ad43_0_26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3e379ad4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g123e379ad43_0_19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123e379ad43_0_19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3e379ad4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3e379ad43_0_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123e379ad43_0_7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fb06df9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g11dfb06df94_0_1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g11dfb06df94_0_1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3e612df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3e612dfa6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23e612dfa6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3e612dfa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3e612dfa6_0_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23e612dfa6_0_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f9aa348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g11f9aa34850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g11f9aa34850_1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92b22b8c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1192b22b8c0_0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g1192b22b8c0_0_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8e863e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11e8e863e1b_0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11e8e863e1b_0_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91e7f58f4_0_1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1" name="Google Shape;681;g1191e7f58f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3e379ad4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3e379ad43_0_2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23e379ad43_0_24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e1e836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3" name="Google Shape;703;g11e1e83646e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g11e1e83646e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ed1d28011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g11ed1d28011_1_6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g11ed1d28011_1_60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e8e863e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Google Shape;838;g11e8e863e1b_0_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9" name="Google Shape;839;g11e8e863e1b_0_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1e8e863e1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5" name="Google Shape;845;g11e8e863e1b_0_6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g11e8e863e1b_0_6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929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3e379ad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g123e379ad43_0_30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g123e379ad43_0_30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3e379ad43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3e379ad43_0_29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123e379ad43_0_29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dfb06df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11dfb06df94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1dfb06df94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dfb06df94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Google Shape;758;g11dfb06df94_0_20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9" name="Google Shape;759;g11dfb06df94_0_20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e0ecd999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4" name="Google Shape;764;g11e0ecd999b_0_16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11e0ecd999b_0_16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3e379ad4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23e379ad43_0_23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123e379ad43_0_23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ed1d28011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11ed1d28011_1_6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11ed1d28011_1_65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ed1d28011_1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7" name="Google Shape;817;g11ed1d28011_1_6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8" name="Google Shape;818;g11ed1d28011_1_64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ed1d28011_1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5" name="Google Shape;825;g11ed1d28011_1_67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g11ed1d28011_1_67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fb06df9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11dfb06df94_0_33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1dfb06df94_0_337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fb06df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g11dfb06df94_0_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1dfb06df94_0_3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2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4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420480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3"/>
          </p:nvPr>
        </p:nvSpPr>
        <p:spPr>
          <a:xfrm>
            <a:off x="809496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4"/>
          </p:nvPr>
        </p:nvSpPr>
        <p:spPr>
          <a:xfrm>
            <a:off x="31428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body" idx="5"/>
          </p:nvPr>
        </p:nvSpPr>
        <p:spPr>
          <a:xfrm>
            <a:off x="420480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6"/>
          </p:nvPr>
        </p:nvSpPr>
        <p:spPr>
          <a:xfrm>
            <a:off x="809496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subTitle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0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3"/>
          <p:cNvSpPr txBox="1">
            <a:spLocks noGrp="1"/>
          </p:cNvSpPr>
          <p:nvPr>
            <p:ph type="subTitle" idx="1"/>
          </p:nvPr>
        </p:nvSpPr>
        <p:spPr>
          <a:xfrm>
            <a:off x="315000" y="198000"/>
            <a:ext cx="11505960" cy="24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4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4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4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ubTitle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5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5"/>
          <p:cNvSpPr txBox="1">
            <a:spLocks noGrp="1"/>
          </p:cNvSpPr>
          <p:nvPr>
            <p:ph type="body" idx="3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6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6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6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7"/>
          <p:cNvSpPr txBox="1">
            <a:spLocks noGrp="1"/>
          </p:cNvSpPr>
          <p:nvPr>
            <p:ph type="body" idx="2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8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8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8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8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8"/>
          <p:cNvSpPr txBox="1">
            <a:spLocks noGrp="1"/>
          </p:cNvSpPr>
          <p:nvPr>
            <p:ph type="body" idx="4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9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9"/>
          <p:cNvSpPr txBox="1">
            <a:spLocks noGrp="1"/>
          </p:cNvSpPr>
          <p:nvPr>
            <p:ph type="body" idx="2"/>
          </p:nvPr>
        </p:nvSpPr>
        <p:spPr>
          <a:xfrm>
            <a:off x="420480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9"/>
          <p:cNvSpPr txBox="1">
            <a:spLocks noGrp="1"/>
          </p:cNvSpPr>
          <p:nvPr>
            <p:ph type="body" idx="3"/>
          </p:nvPr>
        </p:nvSpPr>
        <p:spPr>
          <a:xfrm>
            <a:off x="8094960" y="113832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9"/>
          <p:cNvSpPr txBox="1">
            <a:spLocks noGrp="1"/>
          </p:cNvSpPr>
          <p:nvPr>
            <p:ph type="body" idx="4"/>
          </p:nvPr>
        </p:nvSpPr>
        <p:spPr>
          <a:xfrm>
            <a:off x="31428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9"/>
          <p:cNvSpPr txBox="1">
            <a:spLocks noGrp="1"/>
          </p:cNvSpPr>
          <p:nvPr>
            <p:ph type="body" idx="5"/>
          </p:nvPr>
        </p:nvSpPr>
        <p:spPr>
          <a:xfrm>
            <a:off x="420480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9"/>
          <p:cNvSpPr txBox="1">
            <a:spLocks noGrp="1"/>
          </p:cNvSpPr>
          <p:nvPr>
            <p:ph type="body" idx="6"/>
          </p:nvPr>
        </p:nvSpPr>
        <p:spPr>
          <a:xfrm>
            <a:off x="8094960" y="3839040"/>
            <a:ext cx="37047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>
            <a:spLocks noGrp="1"/>
          </p:cNvSpPr>
          <p:nvPr>
            <p:ph type="subTitle" idx="1"/>
          </p:nvPr>
        </p:nvSpPr>
        <p:spPr>
          <a:xfrm>
            <a:off x="315000" y="198000"/>
            <a:ext cx="11505960" cy="24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3"/>
          </p:nvPr>
        </p:nvSpPr>
        <p:spPr>
          <a:xfrm>
            <a:off x="6210000" y="383904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2"/>
          </p:nvPr>
        </p:nvSpPr>
        <p:spPr>
          <a:xfrm>
            <a:off x="6210000" y="1138320"/>
            <a:ext cx="56145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body" idx="3"/>
          </p:nvPr>
        </p:nvSpPr>
        <p:spPr>
          <a:xfrm>
            <a:off x="314280" y="3839040"/>
            <a:ext cx="1150596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-20160" y="0"/>
            <a:ext cx="12191760" cy="9676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0" y="6479280"/>
            <a:ext cx="12211920" cy="3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7440" y="6521760"/>
            <a:ext cx="1494360" cy="3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5000" y="6604560"/>
            <a:ext cx="2595240" cy="15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27000" y="-9000"/>
            <a:ext cx="12197880" cy="68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-27000" y="-9000"/>
            <a:ext cx="12207960" cy="18644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366480" y="2823480"/>
            <a:ext cx="11332440" cy="151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6480" y="499320"/>
            <a:ext cx="3748320" cy="7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/>
          <p:nvPr/>
        </p:nvSpPr>
        <p:spPr>
          <a:xfrm>
            <a:off x="-20160" y="0"/>
            <a:ext cx="12191760" cy="96768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5"/>
          <p:cNvSpPr/>
          <p:nvPr/>
        </p:nvSpPr>
        <p:spPr>
          <a:xfrm>
            <a:off x="0" y="6479280"/>
            <a:ext cx="12211920" cy="3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7440" y="6521760"/>
            <a:ext cx="1494360" cy="3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5000" y="6604560"/>
            <a:ext cx="2595240" cy="1544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5"/>
          <p:cNvSpPr/>
          <p:nvPr/>
        </p:nvSpPr>
        <p:spPr>
          <a:xfrm>
            <a:off x="0" y="0"/>
            <a:ext cx="12191760" cy="95436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5"/>
          <p:cNvSpPr txBox="1">
            <a:spLocks noGrp="1"/>
          </p:cNvSpPr>
          <p:nvPr>
            <p:ph type="dt" idx="10"/>
          </p:nvPr>
        </p:nvSpPr>
        <p:spPr>
          <a:xfrm>
            <a:off x="73080" y="6489360"/>
            <a:ext cx="36010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sldNum" idx="12"/>
          </p:nvPr>
        </p:nvSpPr>
        <p:spPr>
          <a:xfrm>
            <a:off x="11568600" y="6504120"/>
            <a:ext cx="6069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314280" y="1138320"/>
            <a:ext cx="11505960" cy="51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docs.oasis-open.org/tosca/TOSCA-Simple-Profile-YAML/v1.2/csd01/TOSCA-Simple-Profile-YAML-v1.2-csd01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NTITY_TOPOLOGY_TEMPLATE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://docs.oasis-open.org/tosca/TOSCA-Simple-Profile-YAML/v1.2/csd01/TOSCA-Simple-Profile-YAML-v1.2-csd01.html#_Toc49445416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ocs.oasis-open.org/tosca/TOSCA-Simple-Profile-YAML/v1.2/csd01/TOSCA-Simple-Profile-YAML-v1.2-csd01.html#DEFN_ELEMENT_IMPORT_DEF" TargetMode="External"/><Relationship Id="rId5" Type="http://schemas.openxmlformats.org/officeDocument/2006/relationships/hyperlink" Target="http://docs.oasis-open.org/tosca/TOSCA-Simple-Profile-YAML/v1.2/csd01/TOSCA-Simple-Profile-YAML-v1.2-csd01.html#TYPE_TOSCA_MAP" TargetMode="External"/><Relationship Id="rId4" Type="http://schemas.openxmlformats.org/officeDocument/2006/relationships/hyperlink" Target="http://docs.oasis-open.org/tosca/TOSCA-Simple-Profile-YAML/v1.2/csd01/TOSCA-Simple-Profile-YAML-v1.2-csd01.html#TYPE_YAML_STRIN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NTITY_WORKFLOW_STEP_DEFN" TargetMode="External"/><Relationship Id="rId3" Type="http://schemas.openxmlformats.org/officeDocument/2006/relationships/hyperlink" Target="http://docs.oasis-open.org/tosca/TOSCA-Simple-Profile-YAML/v1.2/csd01/TOSCA-Simple-Profile-YAML-v1.2-csd01.html#DEFN_ELEMENT_PARAMETER_DEF" TargetMode="External"/><Relationship Id="rId7" Type="http://schemas.openxmlformats.org/officeDocument/2006/relationships/hyperlink" Target="http://docs.oasis-open.org/tosca/TOSCA-Simple-Profile-YAML/v1.2/csd01/TOSCA-Simple-Profile-YAML-v1.2-csd01.html#DEFN_ELEMENT_PROPERTY_DEF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docs.oasis-open.org/tosca/TOSCA-Simple-Profile-YAML/v1.2/csd01/TOSCA-Simple-Profile-YAML-v1.2-csd01.html#DEFN_ENTITY_NODE_TEMPL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tosca/TOSCA-Simple-Profile-YAML/v1.2/csd01/TOSCA-Simple-Profile-YAML-v1.2-csd01.html#DEFN_ELEMENT_CAPABILITY_ASSIGNMENT" TargetMode="External"/><Relationship Id="rId3" Type="http://schemas.openxmlformats.org/officeDocument/2006/relationships/hyperlink" Target="http://docs.oasis-open.org/tosca/TOSCA-Simple-Profile-YAML/v1.2/csd01/TOSCA-Simple-Profile-YAML-v1.2-csd01.html#TYPE_YAML_STRING" TargetMode="External"/><Relationship Id="rId7" Type="http://schemas.openxmlformats.org/officeDocument/2006/relationships/hyperlink" Target="http://docs.oasis-open.org/tosca/TOSCA-Simple-Profile-YAML/v1.2/csd01/TOSCA-Simple-Profile-YAML-v1.2-csd01.html#DEFN_ELEMENT_REQUIREMENT_ASSIGNME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ocs.oasis-open.org/tosca/TOSCA-Simple-Profile-YAML/v1.2/csd01/TOSCA-Simple-Profile-YAML-v1.2-csd01.html#DEFN_ELEMENT_ATTRIBUTE_VALUE_ASSIGNMEN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://docs.oasis-open.org/tosca/TOSCA-Simple-Profile-YAML/v1.2/csd01/TOSCA-Simple-Profile-YAML-v1.2-csd01.html#DEFN_ELEMENT_PROPERTY_VALUE_ASSIGNMENT" TargetMode="External"/><Relationship Id="rId10" Type="http://schemas.openxmlformats.org/officeDocument/2006/relationships/hyperlink" Target="http://docs.oasis-open.org/tosca/TOSCA-Simple-Profile-YAML/v1.2/csd01/TOSCA-Simple-Profile-YAML-v1.2-csd01.html#DEFN_ENTITY_ARTIFACT_DEF" TargetMode="External"/><Relationship Id="rId4" Type="http://schemas.openxmlformats.org/officeDocument/2006/relationships/hyperlink" Target="http://docs.oasis-open.org/tosca/TOSCA-Simple-Profile-YAML/v1.2/csd01/TOSCA-Simple-Profile-YAML-v1.2-csd01.html#DEFN_ELEMENT_DESCRIPTION" TargetMode="External"/><Relationship Id="rId9" Type="http://schemas.openxmlformats.org/officeDocument/2006/relationships/hyperlink" Target="http://docs.oasis-open.org/tosca/TOSCA-Simple-Profile-YAML/v1.2/csd01/TOSCA-Simple-Profile-YAML-v1.2-csd01.html#DEFN_ELEMENT_INTERFACE_DE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asis-open.org/tosca/TOSCA-Simple-Profile-YAML/v1.2/csd01/TOSCA-Simple-Profile-YAML-v1.2-csd01.html#DEFN_ELEMENT_PROPERTY_DEF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://docs.oasis-open.org/tosca/TOSCA-Simple-Profile-YAML/v1.2/csd01/TOSCA-Simple-Profile-YAML-v1.2-csd01.html#DEFN_ELEMENT_PROPERTY_VALUE_ASSIG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cba.html#cb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node-typ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modelingconcepts/data-dictionary.html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rrit.onap.org/r/#/admin/projects/ccsdk/c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iki.onap.org/display/DW/Running+Blueprints+Processor+Microservice+Locally" TargetMode="External"/><Relationship Id="rId4" Type="http://schemas.openxmlformats.org/officeDocument/2006/relationships/hyperlink" Target="https://wiki.onap.org/display/DW/Setting+Up+Your+Development+Environmen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nap.org/projects/onap-ccsdk-cds/en/latest/_downloads/2566f0533cfd2df155d7a513590db4d5/bp-processor.postman_collection.json" TargetMode="External"/><Relationship Id="rId3" Type="http://schemas.openxmlformats.org/officeDocument/2006/relationships/hyperlink" Target="https://docs.onap.org/projects/onap-ccsdk-cds/en/latest/userguides/developer-guide/running-bp-processor-in-ide.html" TargetMode="External"/><Relationship Id="rId7" Type="http://schemas.openxmlformats.org/officeDocument/2006/relationships/hyperlink" Target="https://docs.onap.org/projects/onap-ccsdk-cds/en/latest/_downloads/444e8f98bca7be17408b03b51550cba9/cds-bp-processor-api-swagger.js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onap.org/display/DW/Running+Command+Executor+Locally" TargetMode="External"/><Relationship Id="rId5" Type="http://schemas.openxmlformats.org/officeDocument/2006/relationships/hyperlink" Target="https://docs.onap.org/projects/onap-ccsdk-cds/en/latest/userguides/installation.html" TargetMode="External"/><Relationship Id="rId4" Type="http://schemas.openxmlformats.org/officeDocument/2006/relationships/hyperlink" Target="https://docs.onap.org/projects/onap-ccsdk-cds/en/latest/userguides/developer-guide/running-cds-ui-locally.html" TargetMode="External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rive.google.com/file/d/1GUrAp0iUGQPr0I2EesEgbImMwDTF7epi/view?usp=sharing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nap.org/projects/onap-ccsdk-cds/en/latest/ui/designer-guide.html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onap.org/projects/onap-ccsdk-cds/en/latest/usecases/pnf-simulator.html" TargetMode="External"/><Relationship Id="rId5" Type="http://schemas.openxmlformats.org/officeDocument/2006/relationships/hyperlink" Target="https://docs.onap.org/projects/onap-ccsdk-cds/en/latest/ui/hello-world-script-executor-cba.html#hello-world-script-executor-cba" TargetMode="External"/><Relationship Id="rId4" Type="http://schemas.openxmlformats.org/officeDocument/2006/relationships/hyperlink" Target="https://docs.onap.org/projects/onap-ccsdk-cds/en/latest/ui/hello-world-resource-resolution-cba.html#hello-world-resource-resolution-cb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nap.org/pages/viewpage.action?pageId=59965554#ModelingConcepts-ControllerBlueprintArchi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pantheon.tech/lighty-rnc-network-device-managemen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antheon.tech/cisco-nso-sdn-c-onap/" TargetMode="External"/><Relationship Id="rId5" Type="http://schemas.openxmlformats.org/officeDocument/2006/relationships/hyperlink" Target="https://pantheon.tech/cdnf-firewall-onap-cds-integration/" TargetMode="External"/><Relationship Id="rId4" Type="http://schemas.openxmlformats.org/officeDocument/2006/relationships/hyperlink" Target="https://pantheon.tech/bpmn-onap-network-automati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hyperlink" Target="https://wiki.onap.org/display/~mszwalkiewic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onap.org/projects/onap-ccsdk-cds/en/latest/modelingconcepts/dynamic-payload.html" TargetMode="External"/><Relationship Id="rId5" Type="http://schemas.openxmlformats.org/officeDocument/2006/relationships/hyperlink" Target="https://wiki.onap.org/display/DW/User+Guide#UserGuide-65018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/>
          <p:nvPr/>
        </p:nvSpPr>
        <p:spPr>
          <a:xfrm>
            <a:off x="648000" y="2911680"/>
            <a:ext cx="11016000" cy="22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Controller Design Studio (CDS) </a:t>
            </a:r>
            <a:endParaRPr sz="3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190bc92cb8_0_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61475"/>
            <a:ext cx="11887199" cy="5126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190bc92cb8_0_376"/>
          <p:cNvSpPr txBox="1"/>
          <p:nvPr/>
        </p:nvSpPr>
        <p:spPr>
          <a:xfrm>
            <a:off x="31536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- SB Interfaces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dfb06df94_0_127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Concepts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/>
          <p:nvPr/>
        </p:nvSpPr>
        <p:spPr>
          <a:xfrm>
            <a:off x="72000" y="1037160"/>
            <a:ext cx="10192680" cy="1986840"/>
          </a:xfrm>
          <a:prstGeom prst="roundRect">
            <a:avLst>
              <a:gd name="adj" fmla="val 11869"/>
            </a:avLst>
          </a:prstGeom>
          <a:solidFill>
            <a:srgbClr val="EDEDED"/>
          </a:solidFill>
          <a:ln w="254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"/>
          <p:cNvSpPr txBox="1"/>
          <p:nvPr/>
        </p:nvSpPr>
        <p:spPr>
          <a:xfrm>
            <a:off x="315000" y="198000"/>
            <a:ext cx="11505960" cy="5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4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Controller Blueprints Archive(CBA) Format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5"/>
          <p:cNvGrpSpPr/>
          <p:nvPr/>
        </p:nvGrpSpPr>
        <p:grpSpPr>
          <a:xfrm>
            <a:off x="3615480" y="1174320"/>
            <a:ext cx="1491480" cy="1684080"/>
            <a:chOff x="3615480" y="1174320"/>
            <a:chExt cx="1491480" cy="1684080"/>
          </a:xfrm>
        </p:grpSpPr>
        <p:grpSp>
          <p:nvGrpSpPr>
            <p:cNvPr id="393" name="Google Shape;393;p5"/>
            <p:cNvGrpSpPr/>
            <p:nvPr/>
          </p:nvGrpSpPr>
          <p:grpSpPr>
            <a:xfrm>
              <a:off x="3615480" y="1174320"/>
              <a:ext cx="1491480" cy="1684080"/>
              <a:chOff x="3615480" y="1174320"/>
              <a:chExt cx="1491480" cy="1684080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361548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361548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5"/>
            <p:cNvSpPr/>
            <p:nvPr/>
          </p:nvSpPr>
          <p:spPr>
            <a:xfrm>
              <a:off x="3615480" y="1333440"/>
              <a:ext cx="1491480" cy="77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Flow Definitions files, such as directed graph, dataflow dsl, etc.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.json, .xml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61548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Plans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5"/>
          <p:cNvGrpSpPr/>
          <p:nvPr/>
        </p:nvGrpSpPr>
        <p:grpSpPr>
          <a:xfrm>
            <a:off x="5261760" y="1174320"/>
            <a:ext cx="1491480" cy="1684080"/>
            <a:chOff x="5261760" y="1174320"/>
            <a:chExt cx="1491480" cy="1684080"/>
          </a:xfrm>
        </p:grpSpPr>
        <p:grpSp>
          <p:nvGrpSpPr>
            <p:cNvPr id="399" name="Google Shape;399;p5"/>
            <p:cNvGrpSpPr/>
            <p:nvPr/>
          </p:nvGrpSpPr>
          <p:grpSpPr>
            <a:xfrm>
              <a:off x="5261760" y="1174320"/>
              <a:ext cx="1491480" cy="1684080"/>
              <a:chOff x="5261760" y="1174320"/>
              <a:chExt cx="1491480" cy="1684080"/>
            </a:xfrm>
          </p:grpSpPr>
          <p:sp>
            <p:nvSpPr>
              <p:cNvPr id="400" name="Google Shape;400;p5"/>
              <p:cNvSpPr/>
              <p:nvPr/>
            </p:nvSpPr>
            <p:spPr>
              <a:xfrm>
                <a:off x="526176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526176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5"/>
            <p:cNvSpPr/>
            <p:nvPr/>
          </p:nvSpPr>
          <p:spPr>
            <a:xfrm>
              <a:off x="5261760" y="1333440"/>
              <a:ext cx="1491480" cy="7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Executions scripts used during flows.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.py, .js, .kotlin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6176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Scripts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5"/>
          <p:cNvGrpSpPr/>
          <p:nvPr/>
        </p:nvGrpSpPr>
        <p:grpSpPr>
          <a:xfrm>
            <a:off x="254880" y="1174320"/>
            <a:ext cx="1491480" cy="1684080"/>
            <a:chOff x="254880" y="1174320"/>
            <a:chExt cx="1491480" cy="1684080"/>
          </a:xfrm>
        </p:grpSpPr>
        <p:grpSp>
          <p:nvGrpSpPr>
            <p:cNvPr id="405" name="Google Shape;405;p5"/>
            <p:cNvGrpSpPr/>
            <p:nvPr/>
          </p:nvGrpSpPr>
          <p:grpSpPr>
            <a:xfrm>
              <a:off x="254880" y="1174320"/>
              <a:ext cx="1491480" cy="1684080"/>
              <a:chOff x="254880" y="1174320"/>
              <a:chExt cx="1491480" cy="1684080"/>
            </a:xfrm>
          </p:grpSpPr>
          <p:sp>
            <p:nvSpPr>
              <p:cNvPr id="406" name="Google Shape;406;p5"/>
              <p:cNvSpPr/>
              <p:nvPr/>
            </p:nvSpPr>
            <p:spPr>
              <a:xfrm>
                <a:off x="25488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5488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408;p5"/>
            <p:cNvSpPr/>
            <p:nvPr/>
          </p:nvSpPr>
          <p:spPr>
            <a:xfrm>
              <a:off x="254880" y="1333440"/>
              <a:ext cx="1491480" cy="849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Controller Blueprints definitions file, Resource Definition, Others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 : .json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25488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Definition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5"/>
          <p:cNvGrpSpPr/>
          <p:nvPr/>
        </p:nvGrpSpPr>
        <p:grpSpPr>
          <a:xfrm>
            <a:off x="6908040" y="1174320"/>
            <a:ext cx="1491480" cy="1684080"/>
            <a:chOff x="6908040" y="1174320"/>
            <a:chExt cx="1491480" cy="1684080"/>
          </a:xfrm>
        </p:grpSpPr>
        <p:grpSp>
          <p:nvGrpSpPr>
            <p:cNvPr id="411" name="Google Shape;411;p5"/>
            <p:cNvGrpSpPr/>
            <p:nvPr/>
          </p:nvGrpSpPr>
          <p:grpSpPr>
            <a:xfrm>
              <a:off x="6908040" y="1174320"/>
              <a:ext cx="1491480" cy="1684080"/>
              <a:chOff x="6908040" y="1174320"/>
              <a:chExt cx="1491480" cy="1684080"/>
            </a:xfrm>
          </p:grpSpPr>
          <p:sp>
            <p:nvSpPr>
              <p:cNvPr id="412" name="Google Shape;412;p5"/>
              <p:cNvSpPr/>
              <p:nvPr/>
            </p:nvSpPr>
            <p:spPr>
              <a:xfrm>
                <a:off x="690804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690804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" name="Google Shape;414;p5"/>
            <p:cNvSpPr/>
            <p:nvPr/>
          </p:nvSpPr>
          <p:spPr>
            <a:xfrm>
              <a:off x="6908040" y="1333440"/>
              <a:ext cx="1491480" cy="56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Templates used duting processing.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Format: .vtl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6908040" y="2425320"/>
              <a:ext cx="1491480" cy="33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Templates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5"/>
          <p:cNvGrpSpPr/>
          <p:nvPr/>
        </p:nvGrpSpPr>
        <p:grpSpPr>
          <a:xfrm>
            <a:off x="1935000" y="1174320"/>
            <a:ext cx="1491480" cy="1684080"/>
            <a:chOff x="1935000" y="1174320"/>
            <a:chExt cx="1491480" cy="1684080"/>
          </a:xfrm>
        </p:grpSpPr>
        <p:grpSp>
          <p:nvGrpSpPr>
            <p:cNvPr id="417" name="Google Shape;417;p5"/>
            <p:cNvGrpSpPr/>
            <p:nvPr/>
          </p:nvGrpSpPr>
          <p:grpSpPr>
            <a:xfrm>
              <a:off x="1935000" y="1174320"/>
              <a:ext cx="1491480" cy="1684080"/>
              <a:chOff x="1935000" y="1174320"/>
              <a:chExt cx="1491480" cy="1684080"/>
            </a:xfrm>
          </p:grpSpPr>
          <p:sp>
            <p:nvSpPr>
              <p:cNvPr id="418" name="Google Shape;418;p5"/>
              <p:cNvSpPr/>
              <p:nvPr/>
            </p:nvSpPr>
            <p:spPr>
              <a:xfrm>
                <a:off x="1935000" y="117432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1935000" y="224532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0" name="Google Shape;420;p5"/>
            <p:cNvSpPr/>
            <p:nvPr/>
          </p:nvSpPr>
          <p:spPr>
            <a:xfrm>
              <a:off x="1935000" y="1333440"/>
              <a:ext cx="1491480" cy="77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Blueprint environment properties or application properties file.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Formats: .json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935000" y="2425320"/>
              <a:ext cx="149148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Environments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5"/>
          <p:cNvSpPr/>
          <p:nvPr/>
        </p:nvSpPr>
        <p:spPr>
          <a:xfrm>
            <a:off x="2952000" y="3096000"/>
            <a:ext cx="578520" cy="946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5"/>
          <p:cNvGrpSpPr/>
          <p:nvPr/>
        </p:nvGrpSpPr>
        <p:grpSpPr>
          <a:xfrm>
            <a:off x="2448000" y="4113360"/>
            <a:ext cx="1515600" cy="1142640"/>
            <a:chOff x="2448000" y="4113360"/>
            <a:chExt cx="1515600" cy="1142640"/>
          </a:xfrm>
        </p:grpSpPr>
        <p:sp>
          <p:nvSpPr>
            <p:cNvPr id="424" name="Google Shape;424;p5"/>
            <p:cNvSpPr/>
            <p:nvPr/>
          </p:nvSpPr>
          <p:spPr>
            <a:xfrm>
              <a:off x="2448000" y="4113360"/>
              <a:ext cx="1515600" cy="1142640"/>
            </a:xfrm>
            <a:prstGeom prst="cube">
              <a:avLst>
                <a:gd name="adj" fmla="val 25000"/>
              </a:avLst>
            </a:prstGeom>
            <a:solidFill>
              <a:srgbClr val="002060"/>
            </a:solidFill>
            <a:ln w="25400" cap="flat" cmpd="sng">
              <a:solidFill>
                <a:srgbClr val="42719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2683440" y="4545360"/>
              <a:ext cx="900360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.cba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5"/>
          <p:cNvGrpSpPr/>
          <p:nvPr/>
        </p:nvGrpSpPr>
        <p:grpSpPr>
          <a:xfrm>
            <a:off x="8554680" y="1190880"/>
            <a:ext cx="1491480" cy="1706040"/>
            <a:chOff x="8554680" y="1190880"/>
            <a:chExt cx="1491480" cy="1706040"/>
          </a:xfrm>
        </p:grpSpPr>
        <p:grpSp>
          <p:nvGrpSpPr>
            <p:cNvPr id="427" name="Google Shape;427;p5"/>
            <p:cNvGrpSpPr/>
            <p:nvPr/>
          </p:nvGrpSpPr>
          <p:grpSpPr>
            <a:xfrm>
              <a:off x="8554680" y="1190880"/>
              <a:ext cx="1491480" cy="1684080"/>
              <a:chOff x="8554680" y="1190880"/>
              <a:chExt cx="1491480" cy="1684080"/>
            </a:xfrm>
          </p:grpSpPr>
          <p:sp>
            <p:nvSpPr>
              <p:cNvPr id="428" name="Google Shape;428;p5"/>
              <p:cNvSpPr/>
              <p:nvPr/>
            </p:nvSpPr>
            <p:spPr>
              <a:xfrm>
                <a:off x="8554680" y="1190880"/>
                <a:ext cx="1491480" cy="1684080"/>
              </a:xfrm>
              <a:prstGeom prst="rect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8554680" y="2261880"/>
                <a:ext cx="1491480" cy="613080"/>
              </a:xfrm>
              <a:prstGeom prst="rect">
                <a:avLst/>
              </a:prstGeom>
              <a:solidFill>
                <a:srgbClr val="002060"/>
              </a:solidFill>
              <a:ln w="25400" cap="flat" cmpd="sng">
                <a:solidFill>
                  <a:srgbClr val="42719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" name="Google Shape;430;p5"/>
            <p:cNvSpPr/>
            <p:nvPr/>
          </p:nvSpPr>
          <p:spPr>
            <a:xfrm>
              <a:off x="8554680" y="1350000"/>
              <a:ext cx="1491480" cy="56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Meta-data of overall package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Format: .meta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8554680" y="2441520"/>
              <a:ext cx="149148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TOSCA-Metadata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2" name="Google Shape;4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2000" y="3024000"/>
            <a:ext cx="7416000" cy="38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"/>
          <p:cNvSpPr txBox="1"/>
          <p:nvPr/>
        </p:nvSpPr>
        <p:spPr>
          <a:xfrm>
            <a:off x="0" y="5895650"/>
            <a:ext cx="4690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CDS BP modelling is mainly based on</a:t>
            </a:r>
            <a:r>
              <a:rPr lang="en-US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TOSCA standard,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JSON as reprensentation format.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3e379ad43_0_0"/>
          <p:cNvSpPr txBox="1"/>
          <p:nvPr/>
        </p:nvSpPr>
        <p:spPr>
          <a:xfrm>
            <a:off x="6970125" y="0"/>
            <a:ext cx="47583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123e379ad4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725" y="1018800"/>
            <a:ext cx="4277436" cy="5761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g123e379ad43_0_0"/>
          <p:cNvGraphicFramePr/>
          <p:nvPr/>
        </p:nvGraphicFramePr>
        <p:xfrm>
          <a:off x="5421750" y="1018788"/>
          <a:ext cx="6160650" cy="559649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3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the version of the Controller Blueprints(CB) Simple Profile specification the template (grammar) complies with.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map</a:t>
                      </a: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a section used to declare additional metadata information.  Domain-specific TOSCA profile specifications may define keynames that are required for their implementations.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Import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Declares import statements external CB Definitions documents, may be file location or URIs relative to the service template file within the same CBA file.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dsl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Interaction with external systems is made dynamic and plug-able removing development cycle to support new endpoint. In order to share the external system information, TOSCA provides a way to create macros using dsl_definitions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Topology Template</a:t>
                      </a: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Defines the topology template of an application or service, consisting of node templates that represent the application’s or service’s components, as well as relationship templates representing relations between the components.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7350" marR="273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1" name="Google Shape;441;g123e379ad43_0_0"/>
          <p:cNvSpPr/>
          <p:nvPr/>
        </p:nvSpPr>
        <p:spPr>
          <a:xfrm>
            <a:off x="1185975" y="1392150"/>
            <a:ext cx="3429000" cy="1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23e379ad43_0_0"/>
          <p:cNvSpPr/>
          <p:nvPr/>
        </p:nvSpPr>
        <p:spPr>
          <a:xfrm>
            <a:off x="1218375" y="1600600"/>
            <a:ext cx="3429000" cy="1221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3e379ad43_0_0"/>
          <p:cNvSpPr/>
          <p:nvPr/>
        </p:nvSpPr>
        <p:spPr>
          <a:xfrm>
            <a:off x="1218375" y="2861750"/>
            <a:ext cx="3429000" cy="169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23e379ad43_0_0"/>
          <p:cNvSpPr/>
          <p:nvPr/>
        </p:nvSpPr>
        <p:spPr>
          <a:xfrm>
            <a:off x="1218375" y="4599600"/>
            <a:ext cx="3429000" cy="169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23e379ad43_0_0"/>
          <p:cNvSpPr/>
          <p:nvPr/>
        </p:nvSpPr>
        <p:spPr>
          <a:xfrm>
            <a:off x="1185975" y="6459150"/>
            <a:ext cx="3429000" cy="1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g123e379ad43_0_0"/>
          <p:cNvCxnSpPr/>
          <p:nvPr/>
        </p:nvCxnSpPr>
        <p:spPr>
          <a:xfrm>
            <a:off x="4672500" y="1476250"/>
            <a:ext cx="79410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7" name="Google Shape;447;g123e379ad43_0_0"/>
          <p:cNvCxnSpPr>
            <a:stCxn id="442" idx="3"/>
          </p:cNvCxnSpPr>
          <p:nvPr/>
        </p:nvCxnSpPr>
        <p:spPr>
          <a:xfrm>
            <a:off x="4647375" y="2211100"/>
            <a:ext cx="800700" cy="1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g123e379ad43_0_0"/>
          <p:cNvCxnSpPr>
            <a:stCxn id="443" idx="3"/>
          </p:cNvCxnSpPr>
          <p:nvPr/>
        </p:nvCxnSpPr>
        <p:spPr>
          <a:xfrm>
            <a:off x="4647375" y="3710600"/>
            <a:ext cx="771900" cy="1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g123e379ad43_0_0"/>
          <p:cNvCxnSpPr>
            <a:stCxn id="444" idx="3"/>
          </p:cNvCxnSpPr>
          <p:nvPr/>
        </p:nvCxnSpPr>
        <p:spPr>
          <a:xfrm rot="10800000" flipH="1">
            <a:off x="4647375" y="4933350"/>
            <a:ext cx="790500" cy="5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0" name="Google Shape;450;g123e379ad43_0_0"/>
          <p:cNvCxnSpPr>
            <a:stCxn id="445" idx="3"/>
          </p:cNvCxnSpPr>
          <p:nvPr/>
        </p:nvCxnSpPr>
        <p:spPr>
          <a:xfrm rot="10800000" flipH="1">
            <a:off x="4614975" y="6035700"/>
            <a:ext cx="8136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1" name="Google Shape;451;g123e379ad43_0_0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3e379ad43_0_17"/>
          <p:cNvSpPr txBox="1"/>
          <p:nvPr/>
        </p:nvSpPr>
        <p:spPr>
          <a:xfrm>
            <a:off x="6988800" y="0"/>
            <a:ext cx="4739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7" name="Google Shape;457;g123e379ad43_0_17"/>
          <p:cNvGraphicFramePr/>
          <p:nvPr/>
        </p:nvGraphicFramePr>
        <p:xfrm>
          <a:off x="4452435" y="1018775"/>
          <a:ext cx="7589175" cy="189497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8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parameter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input parameters (i.e., as parameter definitions) for the Topology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imperative workflow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map of imperative workflow definition for the Topology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node templates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node template definitions for the Topology Template.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8" name="Google Shape;458;g123e379ad43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750" y="1245950"/>
            <a:ext cx="3698242" cy="130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g123e379ad43_0_17"/>
          <p:cNvCxnSpPr/>
          <p:nvPr/>
        </p:nvCxnSpPr>
        <p:spPr>
          <a:xfrm>
            <a:off x="3223450" y="1719175"/>
            <a:ext cx="124260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0" name="Google Shape;460;g123e379ad43_0_17"/>
          <p:cNvCxnSpPr/>
          <p:nvPr/>
        </p:nvCxnSpPr>
        <p:spPr>
          <a:xfrm>
            <a:off x="3690625" y="2064875"/>
            <a:ext cx="756900" cy="53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1" name="Google Shape;461;g123e379ad43_0_17"/>
          <p:cNvSpPr txBox="1"/>
          <p:nvPr/>
        </p:nvSpPr>
        <p:spPr>
          <a:xfrm>
            <a:off x="112125" y="2567950"/>
            <a:ext cx="40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Workflow executes node either of type component or DG. Refer Workflow section for details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123e379ad43_0_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00" y="3104100"/>
            <a:ext cx="6577176" cy="3753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g123e379ad43_0_17"/>
          <p:cNvGraphicFramePr/>
          <p:nvPr/>
        </p:nvGraphicFramePr>
        <p:xfrm>
          <a:off x="6852800" y="4296563"/>
          <a:ext cx="5265000" cy="228604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4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parameter definitions.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step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valid Node Templates or Groups the Policy can be applied to.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parameter definitions along with values or expressions.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2725" marR="7272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64" name="Google Shape;464;g123e379ad43_0_17"/>
          <p:cNvCxnSpPr/>
          <p:nvPr/>
        </p:nvCxnSpPr>
        <p:spPr>
          <a:xfrm>
            <a:off x="1083825" y="3868125"/>
            <a:ext cx="5764800" cy="95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g123e379ad43_0_17"/>
          <p:cNvCxnSpPr/>
          <p:nvPr/>
        </p:nvCxnSpPr>
        <p:spPr>
          <a:xfrm>
            <a:off x="1074475" y="5082775"/>
            <a:ext cx="576480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g123e379ad43_0_17"/>
          <p:cNvCxnSpPr/>
          <p:nvPr/>
        </p:nvCxnSpPr>
        <p:spPr>
          <a:xfrm>
            <a:off x="1214625" y="5811550"/>
            <a:ext cx="56433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7" name="Google Shape;467;g123e379ad43_0_17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23e379ad43_0_17"/>
          <p:cNvSpPr/>
          <p:nvPr/>
        </p:nvSpPr>
        <p:spPr>
          <a:xfrm>
            <a:off x="345425" y="5332900"/>
            <a:ext cx="2569800" cy="202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3e379ad43_0_32"/>
          <p:cNvSpPr txBox="1"/>
          <p:nvPr/>
        </p:nvSpPr>
        <p:spPr>
          <a:xfrm>
            <a:off x="7409250" y="0"/>
            <a:ext cx="4319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https://github.com/onap/ccsdk-cds/tree/master/components/model-catalog/blueprint-model/test-blueprint/golden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4" name="Google Shape;474;g123e379ad43_0_32"/>
          <p:cNvGraphicFramePr/>
          <p:nvPr/>
        </p:nvGraphicFramePr>
        <p:xfrm>
          <a:off x="5346445" y="1245740"/>
          <a:ext cx="6611800" cy="518172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109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Node Template Keys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Required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required name of the Node Type the Node Template is based upon.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description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property value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attributes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attribute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attribute value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requirement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requirement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capability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capability assignments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interfaces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interface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named interface definitions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artifacts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artifact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named artifact definitions for the Node Template.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050" marR="410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5" name="Google Shape;475;g123e379ad43_0_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1037828"/>
            <a:ext cx="4799680" cy="582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g123e379ad43_0_32"/>
          <p:cNvCxnSpPr/>
          <p:nvPr/>
        </p:nvCxnSpPr>
        <p:spPr>
          <a:xfrm>
            <a:off x="1504275" y="1541650"/>
            <a:ext cx="3840300" cy="27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Google Shape;477;g123e379ad43_0_32"/>
          <p:cNvCxnSpPr/>
          <p:nvPr/>
        </p:nvCxnSpPr>
        <p:spPr>
          <a:xfrm>
            <a:off x="1364125" y="2784300"/>
            <a:ext cx="4008300" cy="25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g123e379ad43_0_32"/>
          <p:cNvCxnSpPr/>
          <p:nvPr/>
        </p:nvCxnSpPr>
        <p:spPr>
          <a:xfrm>
            <a:off x="1280025" y="5054750"/>
            <a:ext cx="4083000" cy="8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g123e379ad43_0_32"/>
          <p:cNvCxnSpPr/>
          <p:nvPr/>
        </p:nvCxnSpPr>
        <p:spPr>
          <a:xfrm>
            <a:off x="990400" y="1364125"/>
            <a:ext cx="4382100" cy="9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g123e379ad43_0_32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g123e379ad43_0_43"/>
          <p:cNvGraphicFramePr/>
          <p:nvPr/>
        </p:nvGraphicFramePr>
        <p:xfrm>
          <a:off x="4813800" y="1179000"/>
          <a:ext cx="7109050" cy="4907350"/>
        </p:xfrm>
        <a:graphic>
          <a:graphicData uri="http://schemas.openxmlformats.org/drawingml/2006/table">
            <a:tbl>
              <a:tblPr>
                <a:noFill/>
                <a:tableStyleId>{A0F31A5D-1494-4785-BDDB-C94D62071C96}</a:tableStyleId>
              </a:tblPr>
              <a:tblGrid>
                <a:gridCol w="84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6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 Definition  Keys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Required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92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property definitions available to all defined operations for interface definitions that are within Node or Relationship Type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input property assignments (i.e., parameters assignments) for interface definitions that are within Node or Relationship Template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92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output property definitions available to all defined operations for interface definitions that are within Node or Relationship Type definitions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of </a:t>
                      </a:r>
                      <a:r>
                        <a:rPr lang="en-US" sz="1400" b="0" u="sng" strike="noStrike" cap="none">
                          <a:solidFill>
                            <a:srgbClr val="0563C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assignments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list of output property assignments (i.e., parameters assignments) for interface definitions that are within Node or Relationship Template definitions. 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0150" marR="20150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 </a:t>
                      </a:r>
                      <a:r>
                        <a:rPr lang="en-US" sz="1400" b="0" u="sng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implementation definition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optional definition for operation implementations.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policies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String[]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optional list of Policy definition name for the Operation Definition.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075" marR="37075" marT="45725" marB="45725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87" name="Google Shape;487;g123e379ad43_0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25" y="1532413"/>
            <a:ext cx="37623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23e379ad43_0_43"/>
          <p:cNvSpPr txBox="1"/>
          <p:nvPr/>
        </p:nvSpPr>
        <p:spPr>
          <a:xfrm>
            <a:off x="214900" y="1130550"/>
            <a:ext cx="3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Blueprint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g123e379ad43_0_43"/>
          <p:cNvCxnSpPr/>
          <p:nvPr/>
        </p:nvCxnSpPr>
        <p:spPr>
          <a:xfrm rot="10800000" flipH="1">
            <a:off x="2074225" y="2083550"/>
            <a:ext cx="2784300" cy="14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g123e379ad43_0_43"/>
          <p:cNvCxnSpPr/>
          <p:nvPr/>
        </p:nvCxnSpPr>
        <p:spPr>
          <a:xfrm rot="10800000" flipH="1">
            <a:off x="2092900" y="3690775"/>
            <a:ext cx="2709600" cy="4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1" name="Google Shape;491;g123e379ad43_0_43"/>
          <p:cNvCxnSpPr/>
          <p:nvPr/>
        </p:nvCxnSpPr>
        <p:spPr>
          <a:xfrm>
            <a:off x="2662850" y="2896425"/>
            <a:ext cx="2186400" cy="21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2" name="Google Shape;492;g123e379ad43_0_43"/>
          <p:cNvSpPr txBox="1"/>
          <p:nvPr/>
        </p:nvSpPr>
        <p:spPr>
          <a:xfrm>
            <a:off x="238323" y="189350"/>
            <a:ext cx="7030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 BP: Golden Blueprint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23e379ad43_0_43"/>
          <p:cNvSpPr txBox="1"/>
          <p:nvPr/>
        </p:nvSpPr>
        <p:spPr>
          <a:xfrm>
            <a:off x="6705600" y="0"/>
            <a:ext cx="538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https://github.com/onap/ccsdk-cds/tree/master/components/model-catalog/blueprint-model/test-blueprint/baseconfiguration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3e379ad43_0_56"/>
          <p:cNvSpPr txBox="1"/>
          <p:nvPr/>
        </p:nvSpPr>
        <p:spPr>
          <a:xfrm>
            <a:off x="-9350" y="-20125"/>
            <a:ext cx="11613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/plans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23e379ad43_0_56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https://docs.onap.org/projects/onap-ccsdk-cds/en/latest/modelingconcepts/workflow.html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23e379ad43_0_56"/>
          <p:cNvSpPr txBox="1"/>
          <p:nvPr/>
        </p:nvSpPr>
        <p:spPr>
          <a:xfrm>
            <a:off x="5718125" y="1252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23e379ad43_0_56"/>
          <p:cNvSpPr/>
          <p:nvPr/>
        </p:nvSpPr>
        <p:spPr>
          <a:xfrm>
            <a:off x="5820900" y="5587300"/>
            <a:ext cx="2214300" cy="70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23e379ad43_0_56"/>
          <p:cNvSpPr txBox="1"/>
          <p:nvPr/>
        </p:nvSpPr>
        <p:spPr>
          <a:xfrm>
            <a:off x="79425" y="1033363"/>
            <a:ext cx="11174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workflow defines an overall action to be taken on the service, hence is an entry-point for the run-time execution of the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CBA Package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 workflow also defines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will defined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payload contract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response. 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workflow can be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one or multiple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sub-actions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execute. A CBA package can have as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workflows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needed.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23e379ad43_0_56"/>
          <p:cNvSpPr txBox="1"/>
          <p:nvPr/>
        </p:nvSpPr>
        <p:spPr>
          <a:xfrm>
            <a:off x="914400" y="1706150"/>
            <a:ext cx="1117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action: Directly a component node type will be executed as part of step. DG is not required for this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23e379ad43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50" y="2311775"/>
            <a:ext cx="3622162" cy="44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23e379ad43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6000" y="2236950"/>
            <a:ext cx="3852000" cy="4621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g123e379ad43_0_56"/>
          <p:cNvCxnSpPr/>
          <p:nvPr/>
        </p:nvCxnSpPr>
        <p:spPr>
          <a:xfrm rot="10800000" flipH="1">
            <a:off x="3427750" y="2532175"/>
            <a:ext cx="2504100" cy="8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3e379ad43_0_77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Workflow cont..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23e379ad43_0_77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23e379ad43_0_77"/>
          <p:cNvSpPr txBox="1"/>
          <p:nvPr/>
        </p:nvSpPr>
        <p:spPr>
          <a:xfrm>
            <a:off x="137625" y="1105725"/>
            <a:ext cx="118680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Multiple sub-actions: When multiple functions has to be executed for a given workflow. </a:t>
            </a:r>
            <a:r>
              <a:rPr lang="en-US">
                <a:solidFill>
                  <a:schemeClr val="dk1"/>
                </a:solidFill>
              </a:rPr>
              <a:t>As part of step a DG node is executed. DG than execute series of nodes. A DG used as workflow for CDS is composed of multiple execute nodes; each individual execute node refers to an modelled Component.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516" name="Google Shape;516;g123e379ad43_0_77"/>
          <p:cNvSpPr/>
          <p:nvPr/>
        </p:nvSpPr>
        <p:spPr>
          <a:xfrm>
            <a:off x="8742649" y="5110795"/>
            <a:ext cx="13746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23e379ad43_0_77"/>
          <p:cNvSpPr txBox="1"/>
          <p:nvPr/>
        </p:nvSpPr>
        <p:spPr>
          <a:xfrm>
            <a:off x="6615200" y="2277950"/>
            <a:ext cx="237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node_template usage example</a:t>
            </a:r>
            <a:endParaRPr sz="11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23e379ad43_0_77"/>
          <p:cNvSpPr txBox="1"/>
          <p:nvPr/>
        </p:nvSpPr>
        <p:spPr>
          <a:xfrm>
            <a:off x="9516598" y="1945500"/>
            <a:ext cx="255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Plans/CONFIG_ConfigDeploy.xml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g123e379ad43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3896" y="2653495"/>
            <a:ext cx="2550783" cy="34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23e379ad43_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5768" y="2355032"/>
            <a:ext cx="3015590" cy="40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23e379ad43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5050" y="2794695"/>
            <a:ext cx="3077753" cy="297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g123e379ad43_0_77"/>
          <p:cNvCxnSpPr/>
          <p:nvPr/>
        </p:nvCxnSpPr>
        <p:spPr>
          <a:xfrm>
            <a:off x="4599280" y="4111070"/>
            <a:ext cx="2455200" cy="74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523" name="Google Shape;523;g123e379ad43_0_77"/>
          <p:cNvCxnSpPr/>
          <p:nvPr/>
        </p:nvCxnSpPr>
        <p:spPr>
          <a:xfrm>
            <a:off x="4492540" y="4568870"/>
            <a:ext cx="2588700" cy="46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524" name="Google Shape;524;g123e379ad43_0_77"/>
          <p:cNvCxnSpPr/>
          <p:nvPr/>
        </p:nvCxnSpPr>
        <p:spPr>
          <a:xfrm rot="10800000" flipH="1">
            <a:off x="7948659" y="3550520"/>
            <a:ext cx="1995000" cy="137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5" name="Google Shape;525;g123e379ad43_0_77"/>
          <p:cNvCxnSpPr/>
          <p:nvPr/>
        </p:nvCxnSpPr>
        <p:spPr>
          <a:xfrm rot="10800000" flipH="1">
            <a:off x="7795199" y="4419370"/>
            <a:ext cx="2428800" cy="64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26" name="Google Shape;526;g123e379ad43_0_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160652"/>
            <a:ext cx="3485051" cy="46973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23e379ad43_0_77"/>
          <p:cNvSpPr/>
          <p:nvPr/>
        </p:nvSpPr>
        <p:spPr>
          <a:xfrm>
            <a:off x="457825" y="3120675"/>
            <a:ext cx="6447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23e379ad43_0_77"/>
          <p:cNvSpPr/>
          <p:nvPr/>
        </p:nvSpPr>
        <p:spPr>
          <a:xfrm>
            <a:off x="554150" y="4665225"/>
            <a:ext cx="6447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23e379ad43_0_77"/>
          <p:cNvSpPr/>
          <p:nvPr/>
        </p:nvSpPr>
        <p:spPr>
          <a:xfrm>
            <a:off x="725225" y="5060550"/>
            <a:ext cx="1825500" cy="19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g123e379ad43_0_77"/>
          <p:cNvCxnSpPr>
            <a:stCxn id="529" idx="2"/>
          </p:cNvCxnSpPr>
          <p:nvPr/>
        </p:nvCxnSpPr>
        <p:spPr>
          <a:xfrm rot="10800000" flipH="1">
            <a:off x="1637975" y="3970950"/>
            <a:ext cx="2146200" cy="128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g123e379ad43_0_77"/>
          <p:cNvCxnSpPr/>
          <p:nvPr/>
        </p:nvCxnSpPr>
        <p:spPr>
          <a:xfrm rot="10800000" flipH="1">
            <a:off x="5774175" y="2653475"/>
            <a:ext cx="859500" cy="1158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g123e379ad43_0_77"/>
          <p:cNvCxnSpPr/>
          <p:nvPr/>
        </p:nvCxnSpPr>
        <p:spPr>
          <a:xfrm>
            <a:off x="5802200" y="3989600"/>
            <a:ext cx="813000" cy="21492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g123e379ad43_0_77"/>
          <p:cNvSpPr txBox="1"/>
          <p:nvPr/>
        </p:nvSpPr>
        <p:spPr>
          <a:xfrm>
            <a:off x="3485050" y="2061575"/>
            <a:ext cx="338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different types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assign-active-process - dg-generic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resource-assignment - component-resource assign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activate-jython - component-jython-executor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23e379ad43_0_77"/>
          <p:cNvSpPr txBox="1"/>
          <p:nvPr/>
        </p:nvSpPr>
        <p:spPr>
          <a:xfrm>
            <a:off x="457825" y="1868000"/>
            <a:ext cx="27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 - Detail in later slides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e379ad43_0_107"/>
          <p:cNvSpPr txBox="1"/>
          <p:nvPr/>
        </p:nvSpPr>
        <p:spPr>
          <a:xfrm>
            <a:off x="-55750" y="-2717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/Definitions/node_types.json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23e379ad43_0_107"/>
          <p:cNvSpPr txBox="1"/>
          <p:nvPr/>
        </p:nvSpPr>
        <p:spPr>
          <a:xfrm>
            <a:off x="4223175" y="0"/>
            <a:ext cx="792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https://docs.onap.org/projects/onap-ccsdk-cds/en/latest/modelingconcepts/node-type.html#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https://github.com/onap/ccsdk-cds/tree/master/components/model-catalog/definition-type/starter-type/node_type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123e379ad43_0_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49475"/>
            <a:ext cx="8615001" cy="7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23e379ad43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275" y="2342000"/>
            <a:ext cx="3276600" cy="38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g123e379ad43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750" y="2284850"/>
            <a:ext cx="3248025" cy="40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0bc92cb8_0_238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90bc92cb8_0_238"/>
          <p:cNvSpPr txBox="1"/>
          <p:nvPr/>
        </p:nvSpPr>
        <p:spPr>
          <a:xfrm>
            <a:off x="315000" y="1431925"/>
            <a:ext cx="113055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Overview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Flow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+ External Interactions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 Concepts + 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CBA Format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➢"/>
            </a:pPr>
            <a:r>
              <a:rPr lang="en-US" sz="2500"/>
              <a:t>Installation, Design &amp; Distribution</a:t>
            </a:r>
            <a:endParaRPr sz="2500"/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Use-cases Involvement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➢"/>
            </a:pPr>
            <a:r>
              <a:rPr lang="en-US" sz="2500">
                <a:solidFill>
                  <a:schemeClr val="dk1"/>
                </a:solidFill>
              </a:rPr>
              <a:t>Code Summary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➢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2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3e379ad43_0_131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Resource Resolution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23e379ad43_0_131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3e379ad43_0_131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g123e379ad43_0_131"/>
          <p:cNvCxnSpPr/>
          <p:nvPr/>
        </p:nvCxnSpPr>
        <p:spPr>
          <a:xfrm flipH="1">
            <a:off x="10315100" y="5338925"/>
            <a:ext cx="3363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4" name="Google Shape;554;g123e379ad43_0_131"/>
          <p:cNvSpPr/>
          <p:nvPr/>
        </p:nvSpPr>
        <p:spPr>
          <a:xfrm>
            <a:off x="8326200" y="3968200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g123e379ad43_0_131"/>
          <p:cNvGrpSpPr/>
          <p:nvPr/>
        </p:nvGrpSpPr>
        <p:grpSpPr>
          <a:xfrm>
            <a:off x="6115650" y="1858307"/>
            <a:ext cx="5446197" cy="3812382"/>
            <a:chOff x="8602115" y="3362126"/>
            <a:chExt cx="3589874" cy="3492152"/>
          </a:xfrm>
        </p:grpSpPr>
        <p:pic>
          <p:nvPicPr>
            <p:cNvPr id="556" name="Google Shape;556;g123e379ad43_0_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02115" y="3362126"/>
              <a:ext cx="3589874" cy="349215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557" name="Google Shape;557;g123e379ad43_0_131"/>
            <p:cNvCxnSpPr/>
            <p:nvPr/>
          </p:nvCxnSpPr>
          <p:spPr>
            <a:xfrm rot="10800000" flipH="1">
              <a:off x="9363504" y="4309814"/>
              <a:ext cx="412200" cy="86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58" name="Google Shape;558;g123e379ad43_0_131"/>
            <p:cNvCxnSpPr/>
            <p:nvPr/>
          </p:nvCxnSpPr>
          <p:spPr>
            <a:xfrm rot="10800000" flipH="1">
              <a:off x="9349277" y="4427927"/>
              <a:ext cx="483300" cy="99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59" name="Google Shape;559;g123e379ad43_0_131"/>
            <p:cNvCxnSpPr/>
            <p:nvPr/>
          </p:nvCxnSpPr>
          <p:spPr>
            <a:xfrm>
              <a:off x="9448790" y="3836845"/>
              <a:ext cx="1478400" cy="24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560" name="Google Shape;560;g123e379ad43_0_131"/>
          <p:cNvSpPr txBox="1"/>
          <p:nvPr/>
        </p:nvSpPr>
        <p:spPr>
          <a:xfrm>
            <a:off x="5999100" y="1301600"/>
            <a:ext cx="567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showing link between all Artifacts </a:t>
            </a:r>
            <a:r>
              <a:rPr lang="en-US" sz="1300" u="sng"/>
              <a:t>used for</a:t>
            </a: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 resolution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g123e379ad43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25" y="1896025"/>
            <a:ext cx="4767825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23e379ad43_0_131"/>
          <p:cNvSpPr txBox="1"/>
          <p:nvPr/>
        </p:nvSpPr>
        <p:spPr>
          <a:xfrm>
            <a:off x="117950" y="1078400"/>
            <a:ext cx="480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while invoking 3rd party API, which has many parameters which needs to be resolved - Resource resolution component is meant for this</a:t>
            </a:r>
            <a:endParaRPr/>
          </a:p>
        </p:txBody>
      </p:sp>
      <p:sp>
        <p:nvSpPr>
          <p:cNvPr id="563" name="Google Shape;563;g123e379ad43_0_131"/>
          <p:cNvSpPr/>
          <p:nvPr/>
        </p:nvSpPr>
        <p:spPr>
          <a:xfrm>
            <a:off x="8315525" y="3319475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3e379ad43_0_266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Resource Resolution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23e379ad43_0_266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23e379ad43_0_266"/>
          <p:cNvSpPr/>
          <p:nvPr/>
        </p:nvSpPr>
        <p:spPr>
          <a:xfrm>
            <a:off x="7318750" y="5842500"/>
            <a:ext cx="1924800" cy="2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g123e379ad43_0_266"/>
          <p:cNvCxnSpPr/>
          <p:nvPr/>
        </p:nvCxnSpPr>
        <p:spPr>
          <a:xfrm flipH="1">
            <a:off x="10315100" y="5338925"/>
            <a:ext cx="3363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3" name="Google Shape;573;g123e379ad43_0_266"/>
          <p:cNvGrpSpPr/>
          <p:nvPr/>
        </p:nvGrpSpPr>
        <p:grpSpPr>
          <a:xfrm>
            <a:off x="685900" y="1760711"/>
            <a:ext cx="9646600" cy="4469010"/>
            <a:chOff x="3452622" y="3362120"/>
            <a:chExt cx="5435317" cy="3501536"/>
          </a:xfrm>
        </p:grpSpPr>
        <p:pic>
          <p:nvPicPr>
            <p:cNvPr id="574" name="Google Shape;574;g123e379ad43_0_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52622" y="4016091"/>
              <a:ext cx="2175533" cy="181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123e379ad43_0_2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1503" y="4016091"/>
              <a:ext cx="2845356" cy="28475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6" name="Google Shape;576;g123e379ad43_0_266"/>
            <p:cNvCxnSpPr/>
            <p:nvPr/>
          </p:nvCxnSpPr>
          <p:spPr>
            <a:xfrm>
              <a:off x="5358700" y="5353725"/>
              <a:ext cx="1737900" cy="7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7" name="Google Shape;577;g123e379ad43_0_266"/>
            <p:cNvCxnSpPr/>
            <p:nvPr/>
          </p:nvCxnSpPr>
          <p:spPr>
            <a:xfrm>
              <a:off x="5246600" y="5465850"/>
              <a:ext cx="1607100" cy="102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8" name="Google Shape;578;g123e379ad43_0_266"/>
            <p:cNvCxnSpPr>
              <a:stCxn id="579" idx="0"/>
            </p:cNvCxnSpPr>
            <p:nvPr/>
          </p:nvCxnSpPr>
          <p:spPr>
            <a:xfrm rot="10800000" flipH="1">
              <a:off x="6476963" y="5105666"/>
              <a:ext cx="1354500" cy="62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79" name="Google Shape;579;g123e379ad43_0_266"/>
            <p:cNvSpPr/>
            <p:nvPr/>
          </p:nvSpPr>
          <p:spPr>
            <a:xfrm>
              <a:off x="6204113" y="5731766"/>
              <a:ext cx="545700" cy="22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23e379ad43_0_266"/>
            <p:cNvSpPr txBox="1"/>
            <p:nvPr/>
          </p:nvSpPr>
          <p:spPr>
            <a:xfrm>
              <a:off x="3483439" y="3362120"/>
              <a:ext cx="5404500" cy="277500"/>
            </a:xfrm>
            <a:prstGeom prst="rect">
              <a:avLst/>
            </a:prstGeom>
            <a:noFill/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 template referring to Template &amp; Mapping for resource resolution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23e379ad43_0_266"/>
            <p:cNvSpPr txBox="1"/>
            <p:nvPr/>
          </p:nvSpPr>
          <p:spPr>
            <a:xfrm>
              <a:off x="3452625" y="6082500"/>
              <a:ext cx="2317200" cy="2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required for resource resolution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2" name="Google Shape;582;g123e379ad43_0_266"/>
            <p:cNvCxnSpPr/>
            <p:nvPr/>
          </p:nvCxnSpPr>
          <p:spPr>
            <a:xfrm rot="10800000" flipH="1">
              <a:off x="4835475" y="5064100"/>
              <a:ext cx="1784700" cy="116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83" name="Google Shape;583;g123e379ad43_0_266"/>
          <p:cNvSpPr txBox="1"/>
          <p:nvPr/>
        </p:nvSpPr>
        <p:spPr>
          <a:xfrm>
            <a:off x="3343069" y="1429704"/>
            <a:ext cx="39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Resolution Component Usage Example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23e379ad43_0_266"/>
          <p:cNvSpPr/>
          <p:nvPr/>
        </p:nvSpPr>
        <p:spPr>
          <a:xfrm>
            <a:off x="8804200" y="4549525"/>
            <a:ext cx="2131500" cy="10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"/>
          <p:cNvSpPr txBox="1"/>
          <p:nvPr/>
        </p:nvSpPr>
        <p:spPr>
          <a:xfrm>
            <a:off x="0" y="32400"/>
            <a:ext cx="8016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Resource Resolution: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/Definitions/resources_definition_types.json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4"/>
          <p:cNvSpPr txBox="1"/>
          <p:nvPr/>
        </p:nvSpPr>
        <p:spPr>
          <a:xfrm>
            <a:off x="7903300" y="0"/>
            <a:ext cx="42597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https://docs.onap.org/projects/onap-ccsdk-cds/en/latest/modelingconcepts/data-dictionary.html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https://wiki.onap.org/display/DW/User+Guide#DD-10035809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4"/>
          <p:cNvSpPr txBox="1"/>
          <p:nvPr/>
        </p:nvSpPr>
        <p:spPr>
          <a:xfrm>
            <a:off x="72000" y="1035351"/>
            <a:ext cx="77760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data dictionary models how a specific resource can be resolved. It is used for resource resolution by resource resolution component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main goal of data dictionary is to define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re-usable entity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could be shared.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Enrichment required Data Dictionary added to definitions/ resources_definition_types.json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of data dictionaries is a standalone activity, separated from the blueprint design. Some starter pack of dictionary comes with CDS. Also CDS provide API to add/delete new/existing. </a:t>
            </a:r>
            <a:r>
              <a:rPr lang="en-US" sz="1300" b="1" i="0" u="none" strike="noStrike" cap="none">
                <a:solidFill>
                  <a:srgbClr val="000000"/>
                </a:solidFill>
              </a:rPr>
              <a:t>Also can be </a:t>
            </a:r>
            <a:r>
              <a:rPr lang="en-US" sz="1300" b="1"/>
              <a:t>added via CDS UI</a:t>
            </a:r>
            <a:endParaRPr sz="13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592" name="Google Shape;592;p14"/>
          <p:cNvPicPr preferRelativeResize="0"/>
          <p:nvPr/>
        </p:nvPicPr>
        <p:blipFill rotWithShape="1">
          <a:blip r:embed="rId4">
            <a:alphaModFix/>
          </a:blip>
          <a:srcRect t="-14413" b="-11801"/>
          <a:stretch/>
        </p:blipFill>
        <p:spPr>
          <a:xfrm>
            <a:off x="7911600" y="1070400"/>
            <a:ext cx="4176000" cy="8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4"/>
          <p:cNvSpPr txBox="1"/>
          <p:nvPr/>
        </p:nvSpPr>
        <p:spPr>
          <a:xfrm>
            <a:off x="8279100" y="1008000"/>
            <a:ext cx="3030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Data Dictionary Sources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4250" y="2840375"/>
            <a:ext cx="5902001" cy="40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4"/>
          <p:cNvSpPr txBox="1"/>
          <p:nvPr/>
        </p:nvSpPr>
        <p:spPr>
          <a:xfrm>
            <a:off x="71995" y="3045300"/>
            <a:ext cx="1877683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Dictionary to resolve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vf-module-label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obtaining value from DB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14"/>
          <p:cNvCxnSpPr/>
          <p:nvPr/>
        </p:nvCxnSpPr>
        <p:spPr>
          <a:xfrm>
            <a:off x="946586" y="3599998"/>
            <a:ext cx="1613400" cy="12678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sp>
        <p:nvSpPr>
          <p:cNvPr id="597" name="Google Shape;597;p14"/>
          <p:cNvSpPr txBox="1"/>
          <p:nvPr/>
        </p:nvSpPr>
        <p:spPr>
          <a:xfrm>
            <a:off x="72000" y="4248000"/>
            <a:ext cx="2012515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Input-key-mapping to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 variable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input variable obtained by resource resolution defined in dictionary for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Vf-module-model-customization-uuid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Output-key-mapping to 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output variable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14"/>
          <p:cNvCxnSpPr/>
          <p:nvPr/>
        </p:nvCxnSpPr>
        <p:spPr>
          <a:xfrm>
            <a:off x="1296420" y="4463998"/>
            <a:ext cx="1385100" cy="9084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599" name="Google Shape;599;p14"/>
          <p:cNvCxnSpPr/>
          <p:nvPr/>
        </p:nvCxnSpPr>
        <p:spPr>
          <a:xfrm rot="10800000" flipH="1">
            <a:off x="3877475" y="5316425"/>
            <a:ext cx="719400" cy="5325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600" name="Google Shape;600;p14"/>
          <p:cNvCxnSpPr/>
          <p:nvPr/>
        </p:nvCxnSpPr>
        <p:spPr>
          <a:xfrm rot="10800000">
            <a:off x="4944847" y="5544598"/>
            <a:ext cx="5400" cy="5892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601" name="Google Shape;601;p14"/>
          <p:cNvCxnSpPr/>
          <p:nvPr/>
        </p:nvCxnSpPr>
        <p:spPr>
          <a:xfrm rot="10800000" flipH="1">
            <a:off x="1633275" y="5755425"/>
            <a:ext cx="1011000" cy="1641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pic>
        <p:nvPicPr>
          <p:cNvPr id="602" name="Google Shape;6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6250" y="2571600"/>
            <a:ext cx="4153800" cy="171465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/>
          <p:nvPr/>
        </p:nvSpPr>
        <p:spPr>
          <a:xfrm>
            <a:off x="4884200" y="5562150"/>
            <a:ext cx="181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data dictionary resource dependent on other, would result in dependent resolution first.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4"/>
          <p:cNvSpPr txBox="1"/>
          <p:nvPr/>
        </p:nvSpPr>
        <p:spPr>
          <a:xfrm>
            <a:off x="8534900" y="227415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Available/Starter Data Dictionary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2475" y="4763975"/>
            <a:ext cx="4259776" cy="20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"/>
          <p:cNvSpPr txBox="1"/>
          <p:nvPr/>
        </p:nvSpPr>
        <p:spPr>
          <a:xfrm>
            <a:off x="7798200" y="4480613"/>
            <a:ext cx="415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to manage Data Dictionary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4"/>
          <p:cNvSpPr txBox="1"/>
          <p:nvPr/>
        </p:nvSpPr>
        <p:spPr>
          <a:xfrm>
            <a:off x="4008275" y="2737600"/>
            <a:ext cx="16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Example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4"/>
          <p:cNvSpPr txBox="1"/>
          <p:nvPr/>
        </p:nvSpPr>
        <p:spPr>
          <a:xfrm>
            <a:off x="6334875" y="5260175"/>
            <a:ext cx="168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sdnctl.VF_MODULE_MODEL.customization_uuid=:customizationid"</a:t>
            </a:r>
            <a:r>
              <a:rPr lang="en-US" sz="600" b="0" i="0" u="none" strike="noStrike" cap="non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4"/>
          <p:cNvSpPr txBox="1"/>
          <p:nvPr/>
        </p:nvSpPr>
        <p:spPr>
          <a:xfrm>
            <a:off x="7894350" y="339000"/>
            <a:ext cx="4259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Example: https://gerrit.onap.org/r/gitweb?p=ccsdk/cds.git;a=blob;f=components/model-catalog/blueprint-model/test-blueprint/golden/Definitions/resources_definition_types.json;h=475d8641a87b781ffa65bca7e45191cc83455908;hb=refs/heads/istanbul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3e379ad43_0_195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Type	 - Component - Script Executor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23e379ad43_0_195"/>
          <p:cNvSpPr txBox="1"/>
          <p:nvPr/>
        </p:nvSpPr>
        <p:spPr>
          <a:xfrm>
            <a:off x="5596650" y="-20125"/>
            <a:ext cx="64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https://docs.onap.org/projects/onap-ccsdk-cds/en/latest/modelingconcepts/node-type.html#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123e379ad43_0_195"/>
          <p:cNvSpPr txBox="1"/>
          <p:nvPr/>
        </p:nvSpPr>
        <p:spPr>
          <a:xfrm>
            <a:off x="0" y="971825"/>
            <a:ext cx="8698500" cy="15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component-script-executor: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script to perform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NETCONF, RESTCONF, SSH commands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etc. from within the runtime container of CDS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 of scripts are supported: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Kotlin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offer a way more integrated scripting framework.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uses Jython for python script execution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23e379ad43_0_195"/>
          <p:cNvSpPr txBox="1"/>
          <p:nvPr/>
        </p:nvSpPr>
        <p:spPr>
          <a:xfrm>
            <a:off x="0" y="2506500"/>
            <a:ext cx="4375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script-class-reference field need to reference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kotlin: the package name up to the class. e.g. com.example.Bob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python: it has to be the path from the Scripts folder, e.g. Scripts/python/Bob.py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123e379ad43_0_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200" y="3793200"/>
            <a:ext cx="3882473" cy="31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23e379ad43_0_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9275" y="1921675"/>
            <a:ext cx="4038900" cy="4973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g123e379ad43_0_195"/>
          <p:cNvCxnSpPr/>
          <p:nvPr/>
        </p:nvCxnSpPr>
        <p:spPr>
          <a:xfrm>
            <a:off x="1737850" y="3195425"/>
            <a:ext cx="5344500" cy="9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2" name="Google Shape;622;g123e379ad43_0_195"/>
          <p:cNvSpPr/>
          <p:nvPr/>
        </p:nvSpPr>
        <p:spPr>
          <a:xfrm>
            <a:off x="5288325" y="3924200"/>
            <a:ext cx="1457700" cy="1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g123e379ad43_0_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9250" y="2781575"/>
            <a:ext cx="3400425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g123e379ad43_0_195"/>
          <p:cNvCxnSpPr/>
          <p:nvPr/>
        </p:nvCxnSpPr>
        <p:spPr>
          <a:xfrm>
            <a:off x="8259500" y="4195150"/>
            <a:ext cx="1251900" cy="654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3e379ad43_0_73"/>
          <p:cNvSpPr txBox="1"/>
          <p:nvPr/>
        </p:nvSpPr>
        <p:spPr>
          <a:xfrm>
            <a:off x="-46725" y="189725"/>
            <a:ext cx="10389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Script Executor - Script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123e379ad43_0_73"/>
          <p:cNvSpPr txBox="1"/>
          <p:nvPr/>
        </p:nvSpPr>
        <p:spPr>
          <a:xfrm>
            <a:off x="176925" y="1204775"/>
            <a:ext cx="9478200" cy="5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class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HelloWorld : </a:t>
            </a:r>
            <a:r>
              <a:rPr lang="en-US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AbstractScriptComponentFunction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 = LoggerFactory.getLogger(HelloWorld::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.java)!!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String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"HelloWorld"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suspend fun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processNB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(executionRequest: ExecutionServiceInput)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"executing hello world script 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 = getDynamicProperties(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).asText()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"url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RestInfo: String =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basic-auth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url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"username"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"password"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\"\n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"}"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mapper = ObjectMapper()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jsonRestInfo: JsonNode = mapper.readTree(RestInfo)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web_client_service = BluePrintDependencyService.restClientService(jsonRestInfo)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headers = mutableMapOf&lt;String, String&gt;()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headers[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"Content-Type"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endParaRPr sz="10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mountPayload = storedContentFromResolvedArtifactNB(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"testkey"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"mountPayload : 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mountPayload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 = web_client_service.exchangeResource(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"/test"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mountPayload, headers)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setAttribute(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"response-data"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"Success"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.asJsonPrimitive())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suspend fun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recoverNB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(runtimeException: RuntimeException, executionRequest: ExecutionServiceInput)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log.info(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"Executing Recovery"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addError(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runtimeException.message</a:t>
            </a:r>
            <a:r>
              <a:rPr lang="en-US" sz="10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23e379ad43_0_73"/>
          <p:cNvSpPr txBox="1"/>
          <p:nvPr/>
        </p:nvSpPr>
        <p:spPr>
          <a:xfrm>
            <a:off x="7312950" y="1364850"/>
            <a:ext cx="4667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Script needs to 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Extend </a:t>
            </a:r>
            <a:r>
              <a:rPr lang="en-US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AbstractScriptComponentFunction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Implement </a:t>
            </a:r>
            <a:r>
              <a:rPr lang="en-US" sz="1000" b="1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processNB &amp; recoverNB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Use CDS provided libraries to get input, do connections, resolve resource, get resolved resources, error handling etc.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dfb06df94_0_135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/>
              <a:t>Steps: Installation, Blueprint Design to Distribution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3e612dfa6_0_0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Prerequisite: Installation </a:t>
            </a:r>
            <a:r>
              <a:rPr lang="en-US" sz="2000">
                <a:solidFill>
                  <a:schemeClr val="lt1"/>
                </a:solidFill>
              </a:rPr>
              <a:t>- </a:t>
            </a:r>
            <a:r>
              <a:rPr lang="en-US" sz="3600">
                <a:solidFill>
                  <a:srgbClr val="FFFFFF"/>
                </a:solidFill>
              </a:rPr>
              <a:t>Local setup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23e612dfa6_0_0"/>
          <p:cNvSpPr txBox="1"/>
          <p:nvPr/>
        </p:nvSpPr>
        <p:spPr>
          <a:xfrm>
            <a:off x="278500" y="1201025"/>
            <a:ext cx="11470500" cy="5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Checkout the code from gerrit : </a:t>
            </a:r>
            <a:r>
              <a:rPr lang="en-US" sz="2200" u="sng">
                <a:solidFill>
                  <a:srgbClr val="0052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https://gerrit.onap.org/r/#/admin/projects/ccsdk/cds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Build the checked out cds repository by running cmd: mvn clean install -Pq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Requirement: </a:t>
            </a:r>
            <a:r>
              <a:rPr lang="en-US" sz="18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https://wiki.onap.org/display/DW/Setting+Up+Your+Development+Environment</a:t>
            </a:r>
            <a:endParaRPr sz="1850">
              <a:solidFill>
                <a:srgbClr val="08080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 u="sng"/>
              <a:t>Start Backend</a:t>
            </a:r>
            <a:endParaRPr sz="2200" i="1" u="sng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To Build docker images of backend: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200">
                <a:solidFill>
                  <a:schemeClr val="dk1"/>
                </a:solidFill>
              </a:rPr>
              <a:t>From the CDS home directory (where the code was checked out), navigate to the module: “cd ms/blueprintsprocessor/application/”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200">
                <a:solidFill>
                  <a:schemeClr val="dk1"/>
                </a:solidFill>
              </a:rPr>
              <a:t>Build docker image using the Maven profile called Docker: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			“mvn clean install -Pdocker -Ddocker.skip.push=true”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To Start backend docker containers using docker compose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US" sz="2200"/>
              <a:t>Navigate to the docker compose file in the application module: 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~/cds/ms/blueprintsprocessor/application/src/main/dc/”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-US" sz="2200"/>
              <a:t>Edit docker-compose file(comment command-executor and py-executor-default services) and start containers using “docker-compose up -d” command</a:t>
            </a:r>
            <a:endParaRPr sz="2200"/>
          </a:p>
        </p:txBody>
      </p:sp>
      <p:sp>
        <p:nvSpPr>
          <p:cNvPr id="646" name="Google Shape;646;g123e612dfa6_0_0"/>
          <p:cNvSpPr txBox="1"/>
          <p:nvPr/>
        </p:nvSpPr>
        <p:spPr>
          <a:xfrm>
            <a:off x="4886525" y="627700"/>
            <a:ext cx="73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r:id="rId5"/>
              </a:rPr>
              <a:t>https://wiki.onap.org/display/DW/Running+Blueprints+Processor+Microservice+Locally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3e612dfa6_0_11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Prerequisite: Installation </a:t>
            </a:r>
            <a:r>
              <a:rPr lang="en-US" sz="2000">
                <a:solidFill>
                  <a:schemeClr val="lt1"/>
                </a:solidFill>
              </a:rPr>
              <a:t>- </a:t>
            </a:r>
            <a:r>
              <a:rPr lang="en-US" sz="3600">
                <a:solidFill>
                  <a:schemeClr val="lt1"/>
                </a:solidFill>
              </a:rPr>
              <a:t>Local setup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53" name="Google Shape;653;g123e612dfa6_0_11"/>
          <p:cNvSpPr txBox="1"/>
          <p:nvPr/>
        </p:nvSpPr>
        <p:spPr>
          <a:xfrm>
            <a:off x="202200" y="1075200"/>
            <a:ext cx="11681400" cy="6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sng"/>
              <a:t>Front end</a:t>
            </a:r>
            <a:r>
              <a:rPr lang="en-US" sz="2000"/>
              <a:t>: (</a:t>
            </a:r>
            <a:r>
              <a:rPr lang="en-US" sz="2000">
                <a:solidFill>
                  <a:schemeClr val="dk1"/>
                </a:solidFill>
              </a:rPr>
              <a:t>Requirement: Node version: &gt;= 8.9 NPM version: &gt;=6.4.1</a:t>
            </a:r>
            <a:r>
              <a:rPr lang="en-US" sz="2000"/>
              <a:t>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UI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Navigate to cds-ui folder: </a:t>
            </a:r>
            <a:r>
              <a:rPr lang="en-US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~/cds/cds-ui/designer-client”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download all the dependencies using cmd: “npm install”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Run cds-ui using cmd: “npm start”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If you encounter an error regarding node-sass module not found, then download sass module using cmd: “npm install sass” and run UI again.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Server: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Navigate to cds-ui folder: </a:t>
            </a:r>
            <a:r>
              <a:rPr lang="en-US" sz="20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“cd ~/cds/cds-ui/server”.</a:t>
            </a:r>
            <a:endParaRPr sz="20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download all the dependencies using cmd: “npm install”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Run using cmd: “npm start”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Note</a:t>
            </a:r>
            <a:r>
              <a:rPr lang="en-US" sz="2000">
                <a:solidFill>
                  <a:schemeClr val="dk1"/>
                </a:solidFill>
              </a:rPr>
              <a:t>: For local installation, if you encounter connection refused between UI-Server and Blueprint Processor, you would need to find and change port from 8080 to 8000 in: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/server/src/config/app-config.ts &amp; /server/dist/src/config/app-config.js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54" name="Google Shape;654;g123e612dfa6_0_11"/>
          <p:cNvSpPr txBox="1"/>
          <p:nvPr/>
        </p:nvSpPr>
        <p:spPr>
          <a:xfrm>
            <a:off x="2645475" y="741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f9aa34850_1_0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Prerequisite: Installation - Other Options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11f9aa34850_1_0"/>
          <p:cNvSpPr txBox="1"/>
          <p:nvPr/>
        </p:nvSpPr>
        <p:spPr>
          <a:xfrm>
            <a:off x="168150" y="1102500"/>
            <a:ext cx="11772600" cy="5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Start Backend with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 : </a:t>
            </a: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https://docs.onap.org/projects/onap-ccsdk-cds/en/latest/userguides/developer-guide/running-bp-processor-in-ide.html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CDS UI via docker-compose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https://docs.onap.org/projects/onap-ccsdk-cds/en/latest/userguides/developer-guide/running-cds-ui-locally.html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OOM based Installation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https://docs.onap.org/projects/onap-ccsdk-cds/en/latest/userguides/installation.html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Executor Running Locally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https://wiki.onap.org/display/DW/Running+Command+Executor+Locally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u="sng"/>
              <a:t>Troubelshooting</a:t>
            </a:r>
            <a:endParaRPr b="1" u="sng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Swagger: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https://docs.onap.org/projects/onap-ccsdk-cds/en/latest/_downloads/444e8f98bca7be17408b03b51550cba9/cds-bp-processor-api-swagger.json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Postman: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https://docs.onap.org/projects/onap-ccsdk-cds/en/latest/_downloads/2566f0533cfd2df155d7a513590db4d5/bp-processor.postman_collection.json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CDS Blueprint Processor Logs: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-n onap get pods | grep blueprints-processor | grep Running | cut -f1 -d" " | xargs -i kubectl -n onap logs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-n onap get pods | grep blueprints-processor | grep Running | cut -f1 -d" " | xargs -i kubectl -n onap logs {} -f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g11f9aa34850_1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6100" y="2607150"/>
            <a:ext cx="4524375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1f9aa34850_1_0"/>
          <p:cNvCxnSpPr/>
          <p:nvPr/>
        </p:nvCxnSpPr>
        <p:spPr>
          <a:xfrm>
            <a:off x="9595600" y="1355400"/>
            <a:ext cx="280200" cy="12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4" name="Google Shape;664;g11f9aa34850_1_0"/>
          <p:cNvSpPr txBox="1"/>
          <p:nvPr/>
        </p:nvSpPr>
        <p:spPr>
          <a:xfrm>
            <a:off x="9632975" y="1719800"/>
            <a:ext cx="24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Directory </a:t>
            </a:r>
            <a:r>
              <a:rPr lang="en-US"/>
              <a:t>to be corrected and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should match docker-compose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92b22b8c0_0_1"/>
          <p:cNvSpPr txBox="1"/>
          <p:nvPr/>
        </p:nvSpPr>
        <p:spPr>
          <a:xfrm>
            <a:off x="158900" y="4084675"/>
            <a:ext cx="4264200" cy="2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curl --location --request POST 'http://{{k8s}}:{{cds_http_port}}/api/v1/blueprint-model/bootstrap' \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--header 'Content-Type: application/json' \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--header 'Authorization: Basic Y2NzZGthcHBzOmNjc2RrYXBwcw==' \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--data-raw '{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"loadModelType" : true,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"loadResourceDictionary" : true,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"loadCBA" : true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}'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1192b22b8c0_0_1"/>
          <p:cNvSpPr txBox="1"/>
          <p:nvPr/>
        </p:nvSpPr>
        <p:spPr>
          <a:xfrm>
            <a:off x="74750" y="978925"/>
            <a:ext cx="704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CBA &amp; DD Bootstrap - Bring up all starter pack of model &amp; dictionary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g1192b22b8c0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2525" y="4378500"/>
            <a:ext cx="4827670" cy="24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192b22b8c0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8925" y="974625"/>
            <a:ext cx="3877431" cy="33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1192b22b8c0_0_1"/>
          <p:cNvSpPr txBox="1"/>
          <p:nvPr/>
        </p:nvSpPr>
        <p:spPr>
          <a:xfrm>
            <a:off x="238322" y="189350"/>
            <a:ext cx="10132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Prerequisite: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Bootstrapping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1192b22b8c0_0_1"/>
          <p:cNvSpPr txBox="1"/>
          <p:nvPr/>
        </p:nvSpPr>
        <p:spPr>
          <a:xfrm>
            <a:off x="3214100" y="5939650"/>
            <a:ext cx="34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192b22b8c0_0_1"/>
          <p:cNvSpPr txBox="1"/>
          <p:nvPr/>
        </p:nvSpPr>
        <p:spPr>
          <a:xfrm>
            <a:off x="74750" y="1380863"/>
            <a:ext cx="7652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Pre-Requisite to Bootstrapping: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Expose DB (optional for troubleshooting) and blueprint processor service for outside access. (Otherwise execute within kubernetes cluster)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 -n onap expose svc cds-blueprints-processor-http --name=cds-ext --port=8080 --type=NodePort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-n onap expose svc cds-db --name=cds-db-ext --port=3306 --type=NodePort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Describe cds-db pod to get the secret information storing db user and password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Istanbul release - DB: sdnctl, User: sdnctl, Password: GihoPiqw2]Rigs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192b22b8c0_0_1"/>
          <p:cNvSpPr txBox="1"/>
          <p:nvPr/>
        </p:nvSpPr>
        <p:spPr>
          <a:xfrm>
            <a:off x="121475" y="3741700"/>
            <a:ext cx="23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1192b22b8c0_0_1"/>
          <p:cNvSpPr txBox="1"/>
          <p:nvPr/>
        </p:nvSpPr>
        <p:spPr>
          <a:xfrm>
            <a:off x="117950" y="2755000"/>
            <a:ext cx="780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Steps before bootstrapping for Local Setup of BP: 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additional_steps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</a:t>
            </a:r>
            <a:r>
              <a:rPr lang="en-US"/>
              <a:t>: These steps are not required for OOM based setup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1e8e863e1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977" y="3194851"/>
            <a:ext cx="1068106" cy="10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e8e863e1b_0_1"/>
          <p:cNvSpPr txBox="1"/>
          <p:nvPr/>
        </p:nvSpPr>
        <p:spPr>
          <a:xfrm>
            <a:off x="65400" y="121150"/>
            <a:ext cx="11755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</a:rPr>
              <a:t>CDS Overview: M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odel driven, self-service</a:t>
            </a:r>
            <a:r>
              <a:rPr lang="en-US" sz="3600" b="1">
                <a:solidFill>
                  <a:srgbClr val="FFFFFF"/>
                </a:solidFill>
              </a:rPr>
              <a:t> approach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1e8e863e1b_0_1"/>
          <p:cNvSpPr/>
          <p:nvPr/>
        </p:nvSpPr>
        <p:spPr>
          <a:xfrm>
            <a:off x="4299475" y="3213475"/>
            <a:ext cx="345600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1e8e863e1b_0_1"/>
          <p:cNvSpPr/>
          <p:nvPr/>
        </p:nvSpPr>
        <p:spPr>
          <a:xfrm>
            <a:off x="2421966" y="3522475"/>
            <a:ext cx="1368625" cy="9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1e8e863e1b_0_1"/>
          <p:cNvSpPr/>
          <p:nvPr/>
        </p:nvSpPr>
        <p:spPr>
          <a:xfrm>
            <a:off x="2418412" y="1488525"/>
            <a:ext cx="1368625" cy="9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Orchestrator / Other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g11e8e863e1b_0_1"/>
          <p:cNvCxnSpPr>
            <a:stCxn id="146" idx="2"/>
            <a:endCxn id="145" idx="0"/>
          </p:cNvCxnSpPr>
          <p:nvPr/>
        </p:nvCxnSpPr>
        <p:spPr>
          <a:xfrm>
            <a:off x="3102725" y="2404125"/>
            <a:ext cx="3600" cy="11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" name="Google Shape;148;g11e8e863e1b_0_1"/>
          <p:cNvSpPr txBox="1"/>
          <p:nvPr/>
        </p:nvSpPr>
        <p:spPr>
          <a:xfrm>
            <a:off x="3169673" y="2709600"/>
            <a:ext cx="126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(Schema X)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rest/grpc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1e8e863e1b_0_1"/>
          <p:cNvSpPr/>
          <p:nvPr/>
        </p:nvSpPr>
        <p:spPr>
          <a:xfrm>
            <a:off x="65403" y="235330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1e8e863e1b_0_1"/>
          <p:cNvSpPr/>
          <p:nvPr/>
        </p:nvSpPr>
        <p:spPr>
          <a:xfrm>
            <a:off x="65403" y="32394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Components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1e8e863e1b_0_1"/>
          <p:cNvSpPr/>
          <p:nvPr/>
        </p:nvSpPr>
        <p:spPr>
          <a:xfrm>
            <a:off x="1963418" y="57077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 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1e8e863e1b_0_1"/>
          <p:cNvSpPr/>
          <p:nvPr/>
        </p:nvSpPr>
        <p:spPr>
          <a:xfrm>
            <a:off x="3169673" y="5719650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Party 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g11e8e863e1b_0_1"/>
          <p:cNvCxnSpPr/>
          <p:nvPr/>
        </p:nvCxnSpPr>
        <p:spPr>
          <a:xfrm>
            <a:off x="3104457" y="4438075"/>
            <a:ext cx="3644" cy="11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g11e8e863e1b_0_1"/>
          <p:cNvSpPr txBox="1"/>
          <p:nvPr/>
        </p:nvSpPr>
        <p:spPr>
          <a:xfrm>
            <a:off x="3169673" y="4700950"/>
            <a:ext cx="126166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(Schema Y)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1e8e863e1b_0_1"/>
          <p:cNvSpPr txBox="1"/>
          <p:nvPr/>
        </p:nvSpPr>
        <p:spPr>
          <a:xfrm>
            <a:off x="1487365" y="3354250"/>
            <a:ext cx="58753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11e8e863e1b_0_1"/>
          <p:cNvCxnSpPr>
            <a:stCxn id="145" idx="1"/>
            <a:endCxn id="149" idx="3"/>
          </p:cNvCxnSpPr>
          <p:nvPr/>
        </p:nvCxnSpPr>
        <p:spPr>
          <a:xfrm rot="10800000">
            <a:off x="1133466" y="2680375"/>
            <a:ext cx="1288500" cy="12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7" name="Google Shape;157;g11e8e863e1b_0_1"/>
          <p:cNvCxnSpPr>
            <a:stCxn id="145" idx="1"/>
            <a:endCxn id="150" idx="3"/>
          </p:cNvCxnSpPr>
          <p:nvPr/>
        </p:nvCxnSpPr>
        <p:spPr>
          <a:xfrm rot="10800000">
            <a:off x="1133466" y="3566575"/>
            <a:ext cx="1288500" cy="4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8" name="Google Shape;158;g11e8e863e1b_0_1"/>
          <p:cNvSpPr/>
          <p:nvPr/>
        </p:nvSpPr>
        <p:spPr>
          <a:xfrm>
            <a:off x="65403" y="4670275"/>
            <a:ext cx="1068106" cy="6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g11e8e863e1b_0_1"/>
          <p:cNvCxnSpPr>
            <a:stCxn id="145" idx="1"/>
            <a:endCxn id="158" idx="3"/>
          </p:cNvCxnSpPr>
          <p:nvPr/>
        </p:nvCxnSpPr>
        <p:spPr>
          <a:xfrm flipH="1">
            <a:off x="1133466" y="3980275"/>
            <a:ext cx="1288500" cy="10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0" name="Google Shape;160;g11e8e863e1b_0_1"/>
          <p:cNvSpPr/>
          <p:nvPr/>
        </p:nvSpPr>
        <p:spPr>
          <a:xfrm>
            <a:off x="2855900" y="2681525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1e8e863e1b_0_1"/>
          <p:cNvSpPr/>
          <p:nvPr/>
        </p:nvSpPr>
        <p:spPr>
          <a:xfrm>
            <a:off x="1879804" y="3617250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1e8e863e1b_0_1"/>
          <p:cNvSpPr/>
          <p:nvPr/>
        </p:nvSpPr>
        <p:spPr>
          <a:xfrm>
            <a:off x="2855900" y="5045325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1e8e863e1b_0_1"/>
          <p:cNvSpPr/>
          <p:nvPr/>
        </p:nvSpPr>
        <p:spPr>
          <a:xfrm>
            <a:off x="1654272" y="4467250"/>
            <a:ext cx="246931" cy="23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1e8e863e1b_0_1"/>
          <p:cNvSpPr txBox="1"/>
          <p:nvPr/>
        </p:nvSpPr>
        <p:spPr>
          <a:xfrm>
            <a:off x="1146888" y="1046450"/>
            <a:ext cx="2430086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Typically a Controller Does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1e8e863e1b_0_1"/>
          <p:cNvSpPr txBox="1"/>
          <p:nvPr/>
        </p:nvSpPr>
        <p:spPr>
          <a:xfrm>
            <a:off x="5064075" y="971800"/>
            <a:ext cx="71280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Objective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Manage device/network etc.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Controller Flow</a:t>
            </a:r>
            <a:endParaRPr sz="13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Receives an Input request from orchestration/others and validates the same.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executing a workflow to process this request.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this workflow queries DB using input parameters or calls other external components to get additional data - All this data is needed either for further workflow logic or to form the Output to be sent to Device/ 3rd party controller.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device/3rd party controller.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response, store it in DB, respond to orchestrator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to Note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Orchestrator usually has abstract implementation independent of usecase/service. It is controller where usecase/service specifics are pushed. So all the controller steps are specific to a service/usecase.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Above point demands controller architecture to be flexible for supporting new emerging services with ease at Runtime.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1e8e863e1b_0_1"/>
          <p:cNvSpPr txBox="1"/>
          <p:nvPr/>
        </p:nvSpPr>
        <p:spPr>
          <a:xfrm>
            <a:off x="5124375" y="4455500"/>
            <a:ext cx="7007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provides model-driven self-service approach for controllers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above mentioned requirement: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Self-Service: Users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not just programmers, can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reconfigure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system 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needed to meet customer/usecase requirements.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Driven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 accomplish this goal, the system is built around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dictates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system operates. Users merely need to change a model to change how a service operates.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is nothing but combination of multiple smaller level </a:t>
            </a: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re-usable LEGO blocks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(functions) along with their input and output. 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1e8e863e1b_0_1"/>
          <p:cNvSpPr txBox="1"/>
          <p:nvPr/>
        </p:nvSpPr>
        <p:spPr>
          <a:xfrm>
            <a:off x="3223450" y="5045400"/>
            <a:ext cx="128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netconf/restconf/ansible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1e8e863e1b_0_1"/>
          <p:cNvSpPr txBox="1"/>
          <p:nvPr/>
        </p:nvSpPr>
        <p:spPr>
          <a:xfrm>
            <a:off x="6697925" y="659650"/>
            <a:ext cx="539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https://www.aarnanetworks.com/post/2017/11/02/the-magic-of-model-driven-design-in-onap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91e7f58f4_0_140"/>
          <p:cNvSpPr txBox="1"/>
          <p:nvPr/>
        </p:nvSpPr>
        <p:spPr>
          <a:xfrm>
            <a:off x="238332" y="189350"/>
            <a:ext cx="65823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CDS Blueprint Design Steps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191e7f58f4_0_140"/>
          <p:cNvSpPr txBox="1"/>
          <p:nvPr/>
        </p:nvSpPr>
        <p:spPr>
          <a:xfrm>
            <a:off x="476500" y="1448225"/>
            <a:ext cx="483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https://docs.onap.org/projects/onap-ccsdk-cds/en/latest/ui/designer-guide.html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examples showing CDS Usage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https://docs.onap.org/projects/onap-ccsdk-cds/en/latest/ui/hello-world-resource-resolution-cba.html#hello-world-resource-resolution-cba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https://docs.onap.org/projects/onap-ccsdk-cds/en/latest/ui/hello-world-script-executor-cba.html#hello-world-script-executor-cba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https://docs.onap.org/projects/onap-ccsdk-cds/en/latest/usecases/pnf-simulator.html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1191e7f58f4_0_1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1625" y="2680726"/>
            <a:ext cx="5351825" cy="35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191e7f58f4_0_140"/>
          <p:cNvSpPr/>
          <p:nvPr/>
        </p:nvSpPr>
        <p:spPr>
          <a:xfrm>
            <a:off x="8155450" y="4215525"/>
            <a:ext cx="210600" cy="11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1191e7f58f4_0_140"/>
          <p:cNvSpPr/>
          <p:nvPr/>
        </p:nvSpPr>
        <p:spPr>
          <a:xfrm>
            <a:off x="8155450" y="4520325"/>
            <a:ext cx="210600" cy="11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1191e7f58f4_0_140"/>
          <p:cNvSpPr/>
          <p:nvPr/>
        </p:nvSpPr>
        <p:spPr>
          <a:xfrm>
            <a:off x="8155450" y="5282325"/>
            <a:ext cx="210600" cy="11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191e7f58f4_0_140"/>
          <p:cNvSpPr txBox="1"/>
          <p:nvPr/>
        </p:nvSpPr>
        <p:spPr>
          <a:xfrm>
            <a:off x="6276675" y="1331150"/>
            <a:ext cx="529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Create required Data dictionaries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 Create CBA including following Steps</a:t>
            </a:r>
            <a:endParaRPr/>
          </a:p>
        </p:txBody>
      </p:sp>
      <p:sp>
        <p:nvSpPr>
          <p:cNvPr id="690" name="Google Shape;690;g1191e7f58f4_0_140"/>
          <p:cNvSpPr txBox="1"/>
          <p:nvPr/>
        </p:nvSpPr>
        <p:spPr>
          <a:xfrm>
            <a:off x="6504150" y="2359025"/>
            <a:ext cx="82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 Package</a:t>
            </a:r>
            <a:endParaRPr sz="1000"/>
          </a:p>
        </p:txBody>
      </p:sp>
      <p:sp>
        <p:nvSpPr>
          <p:cNvPr id="691" name="Google Shape;691;g1191e7f58f4_0_140"/>
          <p:cNvSpPr txBox="1"/>
          <p:nvPr/>
        </p:nvSpPr>
        <p:spPr>
          <a:xfrm>
            <a:off x="8459525" y="2359025"/>
            <a:ext cx="82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Upload Artifact</a:t>
            </a:r>
            <a:endParaRPr sz="1000"/>
          </a:p>
        </p:txBody>
      </p:sp>
      <p:sp>
        <p:nvSpPr>
          <p:cNvPr id="692" name="Google Shape;692;g1191e7f58f4_0_140"/>
          <p:cNvSpPr txBox="1"/>
          <p:nvPr/>
        </p:nvSpPr>
        <p:spPr>
          <a:xfrm>
            <a:off x="10381175" y="2359025"/>
            <a:ext cx="82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Design Blueprint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123e379ad43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5" y="2722050"/>
            <a:ext cx="11887199" cy="196919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123e379ad43_0_248"/>
          <p:cNvSpPr txBox="1"/>
          <p:nvPr/>
        </p:nvSpPr>
        <p:spPr>
          <a:xfrm>
            <a:off x="180200" y="2305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</a:t>
            </a:r>
            <a:r>
              <a:rPr lang="en-US" sz="3600">
                <a:solidFill>
                  <a:srgbClr val="FFFFFF"/>
                </a:solidFill>
              </a:rPr>
              <a:t>Distribution</a:t>
            </a: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FFFF"/>
                </a:solidFill>
              </a:rPr>
              <a:t>Directly from CDS UI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123e379ad43_0_248"/>
          <p:cNvSpPr txBox="1"/>
          <p:nvPr/>
        </p:nvSpPr>
        <p:spPr>
          <a:xfrm>
            <a:off x="202200" y="1440675"/>
            <a:ext cx="77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Blueprint must be saved and enriched before distribution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e1e83646e_0_0"/>
          <p:cNvSpPr txBox="1"/>
          <p:nvPr/>
        </p:nvSpPr>
        <p:spPr>
          <a:xfrm>
            <a:off x="180200" y="2305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</a:t>
            </a:r>
            <a:r>
              <a:rPr lang="en-US" sz="3600">
                <a:solidFill>
                  <a:srgbClr val="FFFFFF"/>
                </a:solidFill>
              </a:rPr>
              <a:t>Distribution</a:t>
            </a: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 SDC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11e1e83646e_0_0"/>
          <p:cNvSpPr txBox="1"/>
          <p:nvPr/>
        </p:nvSpPr>
        <p:spPr>
          <a:xfrm>
            <a:off x="121450" y="875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the VF resource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g11e1e83646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5" y="1222350"/>
            <a:ext cx="2920751" cy="19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11e1e83646e_0_0"/>
          <p:cNvSpPr txBox="1"/>
          <p:nvPr/>
        </p:nvSpPr>
        <p:spPr>
          <a:xfrm>
            <a:off x="3651413" y="974650"/>
            <a:ext cx="506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 Artifact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other arifacts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select you CBA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g11e1e83646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175" y="1222350"/>
            <a:ext cx="3468565" cy="19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1e1e83646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025" y="1275550"/>
            <a:ext cx="2574900" cy="19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1e1e83646e_0_0"/>
          <p:cNvSpPr txBox="1"/>
          <p:nvPr/>
        </p:nvSpPr>
        <p:spPr>
          <a:xfrm>
            <a:off x="9249900" y="9407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the artifact is uploaded OK, and click on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Certify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g11e1e83646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71250" y="1426575"/>
            <a:ext cx="2920751" cy="177006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1e1e83646e_0_0"/>
          <p:cNvSpPr txBox="1"/>
          <p:nvPr/>
        </p:nvSpPr>
        <p:spPr>
          <a:xfrm>
            <a:off x="-38175" y="3382663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service model, and add the newly created VF (including CBA artifact) to the new service model. Click on "Add Service"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g11e1e83646e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0" y="3898150"/>
            <a:ext cx="2999999" cy="192239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11e1e83646e_0_0"/>
          <p:cNvSpPr txBox="1"/>
          <p:nvPr/>
        </p:nvSpPr>
        <p:spPr>
          <a:xfrm>
            <a:off x="3010550" y="3332650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"Composition", and drag the VF we created from the palette on the left onto the canvas in the middle. Then, click on "Submit for Testing".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g11e1e83646e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7650" y="3871975"/>
            <a:ext cx="2920750" cy="189209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1e1e83646e_0_0"/>
          <p:cNvSpPr txBox="1"/>
          <p:nvPr/>
        </p:nvSpPr>
        <p:spPr>
          <a:xfrm>
            <a:off x="5998400" y="3306475"/>
            <a:ext cx="36252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Properties Assignments, then click on the service name, e.g. "CDS-VNF-TEST" from the right bar.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"sdnc" in the filter box, and add the 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sdnc_model_name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sdnc_model_version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sdnc_artifact_version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click "Save".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sdnc_model_name - This is the name of the blueprint (e.g. CBA name)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sdnc_model_version - This is the version of the blueprint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sdnc_artifact_name - This is the name of the VNF resource accumulator template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g11e1e83646e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8400" y="5111700"/>
            <a:ext cx="3625223" cy="17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1e1e83646e_0_0"/>
          <p:cNvSpPr txBox="1"/>
          <p:nvPr/>
        </p:nvSpPr>
        <p:spPr>
          <a:xfrm>
            <a:off x="9678300" y="3458875"/>
            <a:ext cx="2495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"skip" in the filter box, and set "skip post instantiation" to FALSE, then click "Save".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g11e1e83646e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41800" y="4046775"/>
            <a:ext cx="2574900" cy="207563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11e1e83646e_0_0"/>
          <p:cNvSpPr txBox="1"/>
          <p:nvPr/>
        </p:nvSpPr>
        <p:spPr>
          <a:xfrm>
            <a:off x="9350" y="5817975"/>
            <a:ext cx="5606100" cy="1046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as Tester (jm0007/demo123456!) and accept the new service.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as Governor (gv0001/demo123456!) and approve for distribution.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as Operator (op0001/demo123456!) and click on "Distribute".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11e1e83646e_0_0"/>
          <p:cNvSpPr/>
          <p:nvPr/>
        </p:nvSpPr>
        <p:spPr>
          <a:xfrm>
            <a:off x="2915125" y="2391900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1e1e83646e_0_0"/>
          <p:cNvSpPr/>
          <p:nvPr/>
        </p:nvSpPr>
        <p:spPr>
          <a:xfrm>
            <a:off x="6013338" y="2391900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1e1e83646e_0_0"/>
          <p:cNvSpPr/>
          <p:nvPr/>
        </p:nvSpPr>
        <p:spPr>
          <a:xfrm>
            <a:off x="9174188" y="2338725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1e1e83646e_0_0"/>
          <p:cNvSpPr/>
          <p:nvPr/>
        </p:nvSpPr>
        <p:spPr>
          <a:xfrm>
            <a:off x="2915113" y="4621400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1e1e83646e_0_0"/>
          <p:cNvSpPr/>
          <p:nvPr/>
        </p:nvSpPr>
        <p:spPr>
          <a:xfrm>
            <a:off x="5926563" y="4621400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1e1e83646e_0_0"/>
          <p:cNvSpPr/>
          <p:nvPr/>
        </p:nvSpPr>
        <p:spPr>
          <a:xfrm>
            <a:off x="9498613" y="4568250"/>
            <a:ext cx="2064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g11e1e83646e_0_0"/>
          <p:cNvCxnSpPr>
            <a:stCxn id="713" idx="2"/>
            <a:endCxn id="715" idx="0"/>
          </p:cNvCxnSpPr>
          <p:nvPr/>
        </p:nvCxnSpPr>
        <p:spPr>
          <a:xfrm rot="5400000">
            <a:off x="5765876" y="-1067706"/>
            <a:ext cx="701400" cy="92301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0" name="Google Shape;730;g11e1e83646e_0_0"/>
          <p:cNvCxnSpPr>
            <a:stCxn id="721" idx="2"/>
            <a:endCxn id="722" idx="0"/>
          </p:cNvCxnSpPr>
          <p:nvPr/>
        </p:nvCxnSpPr>
        <p:spPr>
          <a:xfrm rot="5400000" flipH="1">
            <a:off x="6718600" y="1911764"/>
            <a:ext cx="304500" cy="8116800"/>
          </a:xfrm>
          <a:prstGeom prst="bentConnector5">
            <a:avLst>
              <a:gd name="adj1" fmla="val -78202"/>
              <a:gd name="adj2" fmla="val 40664"/>
              <a:gd name="adj3" fmla="val 1781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1" name="Google Shape;731;g11e1e83646e_0_0"/>
          <p:cNvSpPr txBox="1"/>
          <p:nvPr/>
        </p:nvSpPr>
        <p:spPr>
          <a:xfrm>
            <a:off x="5926575" y="84100"/>
            <a:ext cx="624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https://wiki.onap.org/display/DW/User+Guide#UserGuide-1737652736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Possible only at xNF level, Information (sdnc-artifact-name is used by SDNC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11ed1d28011_1_6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550" y="1522950"/>
            <a:ext cx="7163424" cy="49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1ed1d28011_1_601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ONAP Specific Workflows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CNF Use Case - vFW CNF with CDS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g11ed1d28011_1_6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450" y="1204400"/>
            <a:ext cx="4640749" cy="2318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11ed1d28011_1_601"/>
          <p:cNvSpPr txBox="1"/>
          <p:nvPr/>
        </p:nvSpPr>
        <p:spPr>
          <a:xfrm>
            <a:off x="6559000" y="1122750"/>
            <a:ext cx="48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vFW CNF CDS Use Case sequence flow (till instantiation)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11ed1d28011_1_601"/>
          <p:cNvSpPr txBox="1"/>
          <p:nvPr/>
        </p:nvSpPr>
        <p:spPr>
          <a:xfrm>
            <a:off x="562050" y="970350"/>
            <a:ext cx="40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vFW CNF CDS Use Case Runtime interactions.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g11ed1d28011_1_6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450" y="3684459"/>
            <a:ext cx="4640751" cy="317354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1ed1d28011_1_601"/>
          <p:cNvSpPr txBox="1"/>
          <p:nvPr/>
        </p:nvSpPr>
        <p:spPr>
          <a:xfrm>
            <a:off x="2849725" y="4008275"/>
            <a:ext cx="2271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vFW CNF CDS Use Case sequence flow for </a:t>
            </a:r>
            <a:r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Native Helm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(Guilin+) path.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e8e863e1b_0_54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2" name="Google Shape;842;g11e8e863e1b_0_54"/>
          <p:cNvGraphicFramePr/>
          <p:nvPr/>
        </p:nvGraphicFramePr>
        <p:xfrm>
          <a:off x="102275" y="1054100"/>
          <a:ext cx="11850875" cy="5552480"/>
        </p:xfrm>
        <a:graphic>
          <a:graphicData uri="http://schemas.openxmlformats.org/drawingml/2006/table">
            <a:tbl>
              <a:tblPr>
                <a:noFill/>
                <a:tableStyleId>{73E17B25-316F-4583-BDD6-FD84B62210A7}</a:tableStyleId>
              </a:tblPr>
              <a:tblGrid>
                <a:gridCol w="320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Comparison Point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Controller Implementation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via DGs (written using Graphical tool: DGBuilder)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/>
                        <a:t>Codeless Development Approach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via Models (created using CDS UI (except scripts))</a:t>
                      </a:r>
                      <a:endParaRPr sz="1400" u="none" strike="noStrike" cap="none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Model Driven Self Service Approach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Implementation includes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DG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Template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DG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Template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Script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Data Dictionary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 of DG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complete controller/service logic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For controller workflow orchestration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Resource Resolution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as part of DG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via </a:t>
                      </a:r>
                      <a:r>
                        <a:rPr lang="en-US" sz="1400" b="1" u="none" strike="noStrike" cap="none"/>
                        <a:t>re-usable</a:t>
                      </a:r>
                      <a:r>
                        <a:rPr lang="en-US" sz="1400" u="none" strike="noStrike" cap="none"/>
                        <a:t> Data Dictionary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Service specific Custom Logic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(command execution, Restconf/Netconf based configuration, Ansible configuration etc.)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 be written in DGs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 be written in script (python/kotlin)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Input/Output Modelling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Input: Flexible key:value pair which are not modelled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Output: Velocity/Jinja Templates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Input: Modelled Input, Not limited to key(string):value(string) 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Re-Usable building blocks for usecases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Re-usable Plugins &amp; adapters for DG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Re-usable Data dictionary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Re-usable capability components/functions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Re-usable libraries for scripts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e8e863e1b_0_60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SDNC vs CDS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9" name="Google Shape;849;g11e8e863e1b_0_60"/>
          <p:cNvGraphicFramePr/>
          <p:nvPr/>
        </p:nvGraphicFramePr>
        <p:xfrm>
          <a:off x="159775" y="1118050"/>
          <a:ext cx="11850875" cy="4724230"/>
        </p:xfrm>
        <a:graphic>
          <a:graphicData uri="http://schemas.openxmlformats.org/drawingml/2006/table">
            <a:tbl>
              <a:tblPr>
                <a:noFill/>
                <a:tableStyleId>{73E17B25-316F-4583-BDD6-FD84B62210A7}</a:tableStyleId>
              </a:tblPr>
              <a:tblGrid>
                <a:gridCol w="320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Comparison Point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Controller Programmability</a:t>
                      </a: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New Service addition at runtime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Possible by adding/modifying DGs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(Limitation: Provided resources defined in generic-resource-api is sufficient for new use case)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Possible by creating Blueprint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0000"/>
                          </a:solidFill>
                        </a:rPr>
                        <a:t>(Even new resource type will have no impact)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Dependency on ODL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SDNC is based on ODL. it is required to upgrade the ODL version  for every release.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CDS is not dependent on ODL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Complex logic implementation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Difficult in DG as DG functionalities are limited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(Example: Multi Threading)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 Scripts it’s possible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Initial learning curve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Medium (only understanding of DG is needed)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High 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strike="noStrike" cap="none"/>
                        <a:t>User needs to learn usage of all re-usable entities.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(CDS system is little complex and involved much more logic, though CDS UI tries to hide many technical details from users.)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Debugging and maintenance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Only log based troubleshooting is possible, DGs can be run in debug mode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Once size of DG grows, its difficult to maintain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Scripts can be debugged and maintained. </a:t>
                      </a:r>
                      <a:endParaRPr sz="14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0" name="Google Shape;850;g11e8e863e1b_0_60"/>
          <p:cNvSpPr/>
          <p:nvPr/>
        </p:nvSpPr>
        <p:spPr>
          <a:xfrm>
            <a:off x="0" y="6054475"/>
            <a:ext cx="12192000" cy="803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simple logics it’s easier to use DG, but if use case demands for complex logics CDS seems to be a better choice. Also the skill set of user is important to decide which controller to use, usually OAM engineers are much aware and comfortable with scripting, compared to DG.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6"/>
          <p:cNvSpPr txBox="1"/>
          <p:nvPr/>
        </p:nvSpPr>
        <p:spPr>
          <a:xfrm>
            <a:off x="0" y="2880000"/>
            <a:ext cx="1219212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6"/>
          <p:cNvSpPr txBox="1"/>
          <p:nvPr/>
        </p:nvSpPr>
        <p:spPr>
          <a:xfrm>
            <a:off x="0" y="2880000"/>
            <a:ext cx="12192120" cy="7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Backup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105689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3e379ad43_0_300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/>
              <a:t>Demo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e379ad43_0_296"/>
          <p:cNvSpPr/>
          <p:nvPr/>
        </p:nvSpPr>
        <p:spPr>
          <a:xfrm>
            <a:off x="4973400" y="2013575"/>
            <a:ext cx="2552700" cy="5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SO/Policy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(Simulated via CURL)</a:t>
            </a:r>
            <a:endParaRPr/>
          </a:p>
        </p:txBody>
      </p:sp>
      <p:sp>
        <p:nvSpPr>
          <p:cNvPr id="744" name="Google Shape;744;g123e379ad43_0_296"/>
          <p:cNvSpPr/>
          <p:nvPr/>
        </p:nvSpPr>
        <p:spPr>
          <a:xfrm>
            <a:off x="4973400" y="3421325"/>
            <a:ext cx="2552700" cy="5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CDS BP</a:t>
            </a:r>
            <a:endParaRPr/>
          </a:p>
        </p:txBody>
      </p:sp>
      <p:sp>
        <p:nvSpPr>
          <p:cNvPr id="745" name="Google Shape;745;g123e379ad43_0_296"/>
          <p:cNvSpPr/>
          <p:nvPr/>
        </p:nvSpPr>
        <p:spPr>
          <a:xfrm>
            <a:off x="4973400" y="4904875"/>
            <a:ext cx="2552700" cy="5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3rd Party Controller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(MOCO)</a:t>
            </a:r>
            <a:endParaRPr/>
          </a:p>
        </p:txBody>
      </p:sp>
      <p:sp>
        <p:nvSpPr>
          <p:cNvPr id="746" name="Google Shape;746;g123e379ad43_0_296"/>
          <p:cNvSpPr/>
          <p:nvPr/>
        </p:nvSpPr>
        <p:spPr>
          <a:xfrm>
            <a:off x="643675" y="3421325"/>
            <a:ext cx="2552700" cy="5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CDS UI</a:t>
            </a:r>
            <a:endParaRPr/>
          </a:p>
        </p:txBody>
      </p:sp>
      <p:sp>
        <p:nvSpPr>
          <p:cNvPr id="747" name="Google Shape;747;g123e379ad43_0_296"/>
          <p:cNvSpPr/>
          <p:nvPr/>
        </p:nvSpPr>
        <p:spPr>
          <a:xfrm>
            <a:off x="3322075" y="3639600"/>
            <a:ext cx="1521000" cy="19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123e379ad43_0_296"/>
          <p:cNvSpPr/>
          <p:nvPr/>
        </p:nvSpPr>
        <p:spPr>
          <a:xfrm>
            <a:off x="6128000" y="2653875"/>
            <a:ext cx="252900" cy="69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e379ad43_0_296"/>
          <p:cNvSpPr/>
          <p:nvPr/>
        </p:nvSpPr>
        <p:spPr>
          <a:xfrm>
            <a:off x="6128000" y="4108200"/>
            <a:ext cx="252900" cy="69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123e379ad43_0_296"/>
          <p:cNvSpPr txBox="1"/>
          <p:nvPr/>
        </p:nvSpPr>
        <p:spPr>
          <a:xfrm>
            <a:off x="180200" y="2305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Demo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123e379ad43_0_296"/>
          <p:cNvSpPr txBox="1"/>
          <p:nvPr/>
        </p:nvSpPr>
        <p:spPr>
          <a:xfrm>
            <a:off x="6422525" y="4313625"/>
            <a:ext cx="10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RestFul</a:t>
            </a:r>
            <a:endParaRPr/>
          </a:p>
        </p:txBody>
      </p:sp>
      <p:pic>
        <p:nvPicPr>
          <p:cNvPr id="752" name="Google Shape;752;g123e379ad43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25" y="2307575"/>
            <a:ext cx="883975" cy="8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23e379ad43_0_296"/>
          <p:cNvSpPr txBox="1"/>
          <p:nvPr/>
        </p:nvSpPr>
        <p:spPr>
          <a:xfrm>
            <a:off x="7846350" y="4044025"/>
            <a:ext cx="428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"vpn_name" : "${vpn_name}"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754" name="Google Shape;754;g123e379ad43_0_296"/>
          <p:cNvSpPr txBox="1"/>
          <p:nvPr/>
        </p:nvSpPr>
        <p:spPr>
          <a:xfrm>
            <a:off x="7102325" y="1187925"/>
            <a:ext cx="46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123e379ad43_0_296"/>
          <p:cNvSpPr txBox="1"/>
          <p:nvPr/>
        </p:nvSpPr>
        <p:spPr>
          <a:xfrm>
            <a:off x="7627300" y="2645475"/>
            <a:ext cx="238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Assign (Action2)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Deploy (Action1)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fb06df94_0_0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Overview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1dfb06df94_0_0"/>
          <p:cNvSpPr/>
          <p:nvPr/>
        </p:nvSpPr>
        <p:spPr>
          <a:xfrm>
            <a:off x="0" y="5167125"/>
            <a:ext cx="12192000" cy="1681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★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is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controller type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ONAP. It can work independently, even it can work together with SDNC.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★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is designed to provide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model-driven, self-serve approach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means that users, not just programmers, can reconfigure the software system as needed to meet customer/usecase requirements. To accomplish this goal, the system is built around models that dictates how the system operates. Users merely need to change a model to change how a service operates.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★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has a both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time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time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activities; during design time,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required for a given service, along with anything comprising the action. The design produce a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CBA Package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 Its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driven from a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catalog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reusable data dictionary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delivering a reusable and simplified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service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experience.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g11dfb06df94_0_0"/>
          <p:cNvGrpSpPr/>
          <p:nvPr/>
        </p:nvGrpSpPr>
        <p:grpSpPr>
          <a:xfrm>
            <a:off x="225700" y="981710"/>
            <a:ext cx="11877550" cy="4119800"/>
            <a:chOff x="225700" y="981650"/>
            <a:chExt cx="11877550" cy="4687450"/>
          </a:xfrm>
        </p:grpSpPr>
        <p:pic>
          <p:nvPicPr>
            <p:cNvPr id="177" name="Google Shape;177;g11dfb06df94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15800" y="981650"/>
              <a:ext cx="8333251" cy="468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11dfb06df94_0_0"/>
            <p:cNvSpPr/>
            <p:nvPr/>
          </p:nvSpPr>
          <p:spPr>
            <a:xfrm>
              <a:off x="1951300" y="3532400"/>
              <a:ext cx="1653900" cy="252300"/>
            </a:xfrm>
            <a:prstGeom prst="rect">
              <a:avLst/>
            </a:prstGeom>
            <a:noFill/>
            <a:ln w="38100" cap="flat" cmpd="sng">
              <a:solidFill>
                <a:srgbClr val="98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1dfb06df94_0_0"/>
            <p:cNvSpPr/>
            <p:nvPr/>
          </p:nvSpPr>
          <p:spPr>
            <a:xfrm>
              <a:off x="5570050" y="3367125"/>
              <a:ext cx="726000" cy="856800"/>
            </a:xfrm>
            <a:prstGeom prst="rect">
              <a:avLst/>
            </a:prstGeom>
            <a:noFill/>
            <a:ln w="38100" cap="flat" cmpd="sng">
              <a:solidFill>
                <a:srgbClr val="98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11dfb06df94_0_0"/>
            <p:cNvSpPr txBox="1"/>
            <p:nvPr/>
          </p:nvSpPr>
          <p:spPr>
            <a:xfrm>
              <a:off x="10225250" y="3158075"/>
              <a:ext cx="1878000" cy="11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Runtime component of CDS -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CDS Blueprint Processor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11dfb06df94_0_0"/>
            <p:cNvSpPr txBox="1"/>
            <p:nvPr/>
          </p:nvSpPr>
          <p:spPr>
            <a:xfrm>
              <a:off x="225700" y="3347850"/>
              <a:ext cx="1878000" cy="9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 Time component of CDS -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CDS UI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g11dfb06df94_0_0"/>
            <p:cNvCxnSpPr>
              <a:stCxn id="180" idx="1"/>
              <a:endCxn id="179" idx="3"/>
            </p:cNvCxnSpPr>
            <p:nvPr/>
          </p:nvCxnSpPr>
          <p:spPr>
            <a:xfrm flipH="1">
              <a:off x="6296150" y="3753575"/>
              <a:ext cx="3929100" cy="4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fb06df94_0_208"/>
          <p:cNvSpPr txBox="1"/>
          <p:nvPr/>
        </p:nvSpPr>
        <p:spPr>
          <a:xfrm>
            <a:off x="56050" y="2840375"/>
            <a:ext cx="1213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ONAP Usecase Involvement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e0ecd999b_0_162"/>
          <p:cNvSpPr txBox="1"/>
          <p:nvPr/>
        </p:nvSpPr>
        <p:spPr>
          <a:xfrm>
            <a:off x="9725" y="-39250"/>
            <a:ext cx="65823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ONAP Specific Workflows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VNF/VF-Module - Instantiation &amp; Post Instantiation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1e0ecd999b_0_162"/>
          <p:cNvSpPr txBox="1"/>
          <p:nvPr/>
        </p:nvSpPr>
        <p:spPr>
          <a:xfrm>
            <a:off x="0" y="917088"/>
            <a:ext cx="946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workflows are contracts established between SO, SDNC and CDS to cover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instantiation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post-instantiation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 cases.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11e0ecd999b_0_162"/>
          <p:cNvSpPr txBox="1"/>
          <p:nvPr/>
        </p:nvSpPr>
        <p:spPr>
          <a:xfrm>
            <a:off x="33026" y="1157694"/>
            <a:ext cx="5003272" cy="221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-&gt; SO (Macro Service Create)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SO -&gt;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 (service, vnf, vf-module)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-&gt; SDNC GR-API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-&gt; CDS (resource-assignment workflow)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SO -&gt;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ConfigAssign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 - day0 config assign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-&gt; CDS (config-assign workflow)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 SO -&gt; CreateBB (VF-Module)</a:t>
            </a:r>
            <a:endParaRPr sz="12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         -&gt; OpenStack adapter / Multi-Cloud</a:t>
            </a:r>
            <a:endParaRPr sz="12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SO -&gt;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ConfigDeploy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 - day0 config push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-&gt; CDS (config-deploy workflow)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1e0ecd999b_0_162"/>
          <p:cNvSpPr/>
          <p:nvPr/>
        </p:nvSpPr>
        <p:spPr>
          <a:xfrm>
            <a:off x="66625" y="1461205"/>
            <a:ext cx="4969500" cy="872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1e0ecd999b_0_162"/>
          <p:cNvSpPr txBox="1"/>
          <p:nvPr/>
        </p:nvSpPr>
        <p:spPr>
          <a:xfrm>
            <a:off x="3227353" y="1808026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Instantiation &amp; Post Instantiation configuration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1e0ecd999b_0_162"/>
          <p:cNvSpPr/>
          <p:nvPr/>
        </p:nvSpPr>
        <p:spPr>
          <a:xfrm>
            <a:off x="66619" y="2732951"/>
            <a:ext cx="4969500" cy="45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11e0ecd999b_0_162"/>
          <p:cNvSpPr txBox="1"/>
          <p:nvPr/>
        </p:nvSpPr>
        <p:spPr>
          <a:xfrm>
            <a:off x="2989875" y="2853600"/>
            <a:ext cx="202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Instantiation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1e0ecd999b_0_162"/>
          <p:cNvSpPr txBox="1"/>
          <p:nvPr/>
        </p:nvSpPr>
        <p:spPr>
          <a:xfrm>
            <a:off x="5848900" y="47975"/>
            <a:ext cx="4251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https://wiki.onap.org/display/DW/SO+Building+blocks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https://wiki.onap.org/display/DW/User+Guide#Designtime--1690278344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https://wiki.onap.org/pages/viewpage.action?pageId=36966186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https://wiki.onap.org/pages/viewpage.action?pageId=64006314#E2ERunTime-2095048582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g11e0ecd999b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450" y="3716425"/>
            <a:ext cx="5091475" cy="2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11e0ecd999b_0_162"/>
          <p:cNvSpPr txBox="1"/>
          <p:nvPr/>
        </p:nvSpPr>
        <p:spPr>
          <a:xfrm>
            <a:off x="5176200" y="1339825"/>
            <a:ext cx="65019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 step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to perform assignment. Assignment will be performed per the                                 orchestration plan - and will start from the service-level, then iterating through the                                          various resources contained within the service. Assignment can involve different systems.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for a '</a:t>
            </a:r>
            <a:r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management_ip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 property on a specific VNF component, representing the management interface address, the system may have to reach out to an IPAM system, pulling information from a specific subnet (either rules-based, leveraging a database such as the controller data store, or provided through input). 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ONAP Controller Design Studio (CDS) initiative implements an exhaustive framework to tackle this (through data dictionary, controller blueprints or other means as it evolves).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assigned values will be stored in the service context, inside the controller's data store (MDSAL). These can be leveraged at any time afterwards - this replaces the legacy preload function.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11e0ecd999b_0_162"/>
          <p:cNvSpPr txBox="1"/>
          <p:nvPr/>
        </p:nvSpPr>
        <p:spPr>
          <a:xfrm>
            <a:off x="0" y="3224650"/>
            <a:ext cx="32796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fifth function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configuration of the device - essentially applying service configuration                                        or application type configuration to the device so it can become operational.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involving the right controllers, and again leverages the service &amp; resource context stored in the controller data store, the directed graphs and/or Controller Design Studio blueprints artifacts (which can include DGs, code, etc.). It will then transformed all the assigned values into configuration payload for the device, using the right protocol (Netconf/Restconf or just Rest APIs), and when triggered through CDS Blueprints will use Velocity templating for transformation/mapping. This applies to PNFs or VNFs - it is purely network device configuration. If any aspect of the configuration needs to be represented in the inventory, it will perform such updates.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g11e0ecd999b_0_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9725" y="3702418"/>
            <a:ext cx="3702074" cy="27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11e0ecd999b_0_162"/>
          <p:cNvSpPr/>
          <p:nvPr/>
        </p:nvSpPr>
        <p:spPr>
          <a:xfrm>
            <a:off x="66625" y="2360425"/>
            <a:ext cx="49695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1e0ecd999b_0_162"/>
          <p:cNvSpPr txBox="1"/>
          <p:nvPr/>
        </p:nvSpPr>
        <p:spPr>
          <a:xfrm>
            <a:off x="2989875" y="2472600"/>
            <a:ext cx="202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Instantiation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g11e0ecd999b_0_1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00225" y="0"/>
            <a:ext cx="2027700" cy="17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1e0ecd999b_0_162"/>
          <p:cNvSpPr txBox="1"/>
          <p:nvPr/>
        </p:nvSpPr>
        <p:spPr>
          <a:xfrm>
            <a:off x="10949400" y="163250"/>
            <a:ext cx="108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11e0ecd999b_0_162"/>
          <p:cNvSpPr txBox="1"/>
          <p:nvPr/>
        </p:nvSpPr>
        <p:spPr>
          <a:xfrm>
            <a:off x="10279600" y="1644050"/>
            <a:ext cx="108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g123e379ad43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5" y="1594925"/>
            <a:ext cx="6344074" cy="40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123e379ad43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99" y="1594925"/>
            <a:ext cx="5450450" cy="393166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123e379ad43_0_237"/>
          <p:cNvSpPr txBox="1"/>
          <p:nvPr/>
        </p:nvSpPr>
        <p:spPr>
          <a:xfrm>
            <a:off x="8922125" y="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https://wiki.lfnetworking.org/download/attachments/15630468/201906_ONAP-DDF_5G%20Provisioning%20management%20service%20to%20NRM.pdf?version=1&amp;modificationDate=1560825902000&amp;api=v2</a:t>
            </a:r>
            <a:endParaRPr sz="1000"/>
          </a:p>
        </p:txBody>
      </p:sp>
      <p:sp>
        <p:nvSpPr>
          <p:cNvPr id="804" name="Google Shape;804;g123e379ad43_0_237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ONAP Specific Workflows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5G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Use Case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123e379ad43_0_237"/>
          <p:cNvSpPr txBox="1"/>
          <p:nvPr/>
        </p:nvSpPr>
        <p:spPr>
          <a:xfrm>
            <a:off x="7077525" y="1194725"/>
            <a:ext cx="44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5G NRM CM - 5G use case enhancement by Huawei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11ed1d28011_1_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0249" y="1106825"/>
            <a:ext cx="8136825" cy="56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1ed1d28011_1_656"/>
          <p:cNvSpPr txBox="1"/>
          <p:nvPr/>
        </p:nvSpPr>
        <p:spPr>
          <a:xfrm>
            <a:off x="6381500" y="74750"/>
            <a:ext cx="551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https://pantheon.tech/lightyio-orange-onap-production/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https://www.youtube.com/watch?v=gJLhJujbWMY&amp;t=3s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11ed1d28011_1_656"/>
          <p:cNvSpPr txBox="1"/>
          <p:nvPr/>
        </p:nvSpPr>
        <p:spPr>
          <a:xfrm>
            <a:off x="74750" y="1223975"/>
            <a:ext cx="3840000" cy="55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 Egypt: ONAP Production Deployment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 Egypt uses ONAP as a northbound, higher-level orchestration, for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L3VPN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service provisioning.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user leverages a GUI to enter network service parameters. The request is then submitted to the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ONAP Service Orchestrator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(SO), powered by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Camunda‘s BPMN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workflow engine, through a REST API and custom-designed workflow is executed.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Afterward, an instantiated ONAP SO workflow triggers the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ONAP Controller Design Studio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(CDS) using a REST API to run custom blueprint packages to start the provisioning of L3VPN network services.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production deployment, lighty.io is used for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CDS and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Cisco NSO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 application used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 the ONAP production deployment is </a:t>
            </a:r>
            <a:r>
              <a:rPr lang="en-US" sz="1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lighty-RNC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 pre-packaged container image, providing a RESTCONF-NETCONF bridge.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assigns required resources (IP + VLAN) from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NETBOX and lighty.io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secret from Vault. After successful allocation of needed resources by CDS, lighty.io then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sends the information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r>
              <a:rPr lang="en-US" sz="11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Cisco NSO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configure devices via a NETCONF session.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1ed1d28011_1_656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Orange using CDS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g11ed1d28011_1_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75" y="967150"/>
            <a:ext cx="10882551" cy="55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11ed1d28011_1_646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Equinox + Aarna using CDS + EMCO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g11ed1d28011_1_646"/>
          <p:cNvSpPr txBox="1"/>
          <p:nvPr/>
        </p:nvSpPr>
        <p:spPr>
          <a:xfrm>
            <a:off x="8922875" y="198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https://www.youtube.com/watch?v=rvF4a5qpB9E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ed1d28011_1_675"/>
          <p:cNvSpPr txBox="1"/>
          <p:nvPr/>
        </p:nvSpPr>
        <p:spPr>
          <a:xfrm>
            <a:off x="9725" y="-39250"/>
            <a:ext cx="10585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Code/Contribution Overview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g11ed1d28011_1_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438" y="998225"/>
            <a:ext cx="6143625" cy="5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11ed1d28011_1_675"/>
          <p:cNvSpPr txBox="1"/>
          <p:nvPr/>
        </p:nvSpPr>
        <p:spPr>
          <a:xfrm>
            <a:off x="8689300" y="140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https://github.com/onap/ccsdk-cds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11ed1d28011_1_675"/>
          <p:cNvSpPr/>
          <p:nvPr/>
        </p:nvSpPr>
        <p:spPr>
          <a:xfrm>
            <a:off x="1163" y="1775250"/>
            <a:ext cx="6400200" cy="24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11ed1d28011_1_675"/>
          <p:cNvSpPr txBox="1"/>
          <p:nvPr/>
        </p:nvSpPr>
        <p:spPr>
          <a:xfrm>
            <a:off x="6616550" y="3972000"/>
            <a:ext cx="47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backend is written in KOTLIN &amp; UI is in Angular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1ed1d28011_1_675"/>
          <p:cNvSpPr txBox="1"/>
          <p:nvPr/>
        </p:nvSpPr>
        <p:spPr>
          <a:xfrm>
            <a:off x="6580625" y="4440725"/>
            <a:ext cx="4967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Contributing Organization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was started by AT&amp;T, Bell Canada, Ericsson, IBM had an active participation.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Currently T-Mobile (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Marek Szwałkiewicz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holding meetings, contributions are limited to maintenance.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g11ed1d28011_1_6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0350" y="1356475"/>
            <a:ext cx="5353701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11ed1d28011_1_675"/>
          <p:cNvSpPr txBox="1"/>
          <p:nvPr/>
        </p:nvSpPr>
        <p:spPr>
          <a:xfrm>
            <a:off x="7586525" y="1142425"/>
            <a:ext cx="3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Contribution Frequency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fb06df94_0_337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Architecture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g11dfb06df94_0_337"/>
          <p:cNvGrpSpPr/>
          <p:nvPr/>
        </p:nvGrpSpPr>
        <p:grpSpPr>
          <a:xfrm>
            <a:off x="0" y="0"/>
            <a:ext cx="9670237" cy="6906050"/>
            <a:chOff x="0" y="0"/>
            <a:chExt cx="12102925" cy="6906050"/>
          </a:xfrm>
        </p:grpSpPr>
        <p:pic>
          <p:nvPicPr>
            <p:cNvPr id="190" name="Google Shape;190;g11dfb06df94_0_3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52600" y="965160"/>
              <a:ext cx="7705725" cy="537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g11dfb06df94_0_337"/>
            <p:cNvSpPr/>
            <p:nvPr/>
          </p:nvSpPr>
          <p:spPr>
            <a:xfrm>
              <a:off x="0" y="1639850"/>
              <a:ext cx="2448000" cy="1093200"/>
            </a:xfrm>
            <a:prstGeom prst="wedgeRectCallout">
              <a:avLst>
                <a:gd name="adj1" fmla="val 145035"/>
                <a:gd name="adj2" fmla="val -3932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Designer comprised of UI &amp; backend. Providing graphical approach to design &amp; distribute blueprint.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1dfb06df94_0_337"/>
            <p:cNvSpPr/>
            <p:nvPr/>
          </p:nvSpPr>
          <p:spPr>
            <a:xfrm>
              <a:off x="0" y="2788100"/>
              <a:ext cx="2448000" cy="744600"/>
            </a:xfrm>
            <a:prstGeom prst="wedgeRectCallout">
              <a:avLst>
                <a:gd name="adj1" fmla="val 84348"/>
                <a:gd name="adj2" fmla="val -22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NB API Handlers to handle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Self Service API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BP/Model related API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1dfb06df94_0_337"/>
            <p:cNvSpPr/>
            <p:nvPr/>
          </p:nvSpPr>
          <p:spPr>
            <a:xfrm>
              <a:off x="0" y="3624075"/>
              <a:ext cx="2448000" cy="912600"/>
            </a:xfrm>
            <a:prstGeom prst="wedgeRectCallout">
              <a:avLst>
                <a:gd name="adj1" fmla="val 82822"/>
                <a:gd name="adj2" fmla="val -161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Common Adapters which are used by Capability Components. Also could be used by scripts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1dfb06df94_0_337"/>
            <p:cNvSpPr/>
            <p:nvPr/>
          </p:nvSpPr>
          <p:spPr>
            <a:xfrm>
              <a:off x="9641225" y="1120550"/>
              <a:ext cx="2448000" cy="912600"/>
            </a:xfrm>
            <a:prstGeom prst="wedgeRectCallout">
              <a:avLst>
                <a:gd name="adj1" fmla="val -72856"/>
                <a:gd name="adj2" fmla="val 6576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Listens to CBA published by SDC and give it to Blueprint processor Platform for storage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1dfb06df94_0_337"/>
            <p:cNvSpPr/>
            <p:nvPr/>
          </p:nvSpPr>
          <p:spPr>
            <a:xfrm>
              <a:off x="9654925" y="2170700"/>
              <a:ext cx="2448000" cy="912600"/>
            </a:xfrm>
            <a:prstGeom prst="wedgeRectCallout">
              <a:avLst>
                <a:gd name="adj1" fmla="val -94790"/>
                <a:gd name="adj2" fmla="val 745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MariaDB used to store Blueprints, resources, models etc.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1dfb06df94_0_337"/>
            <p:cNvSpPr/>
            <p:nvPr/>
          </p:nvSpPr>
          <p:spPr>
            <a:xfrm>
              <a:off x="9654925" y="3159500"/>
              <a:ext cx="2448000" cy="912600"/>
            </a:xfrm>
            <a:prstGeom prst="wedgeRectCallout">
              <a:avLst>
                <a:gd name="adj1" fmla="val -149750"/>
                <a:gd name="adj2" fmla="val -2968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Workflow Service, Only DG  is supported currently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11dfb06df94_0_337"/>
            <p:cNvSpPr/>
            <p:nvPr/>
          </p:nvSpPr>
          <p:spPr>
            <a:xfrm>
              <a:off x="9502150" y="4148300"/>
              <a:ext cx="2600700" cy="1037100"/>
            </a:xfrm>
            <a:prstGeom prst="wedgeRectCallout">
              <a:avLst>
                <a:gd name="adj1" fmla="val -133338"/>
                <a:gd name="adj2" fmla="val -6124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Reusable Functions like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script-executor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 resolution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remote-ansible-executor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●"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netconf-executor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1dfb06df94_0_337"/>
            <p:cNvSpPr/>
            <p:nvPr/>
          </p:nvSpPr>
          <p:spPr>
            <a:xfrm>
              <a:off x="9502125" y="5345675"/>
              <a:ext cx="2600700" cy="596700"/>
            </a:xfrm>
            <a:prstGeom prst="wedgeRectCallout">
              <a:avLst>
                <a:gd name="adj1" fmla="val -87319"/>
                <a:gd name="adj2" fmla="val -11040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script runtime execution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11dfb06df94_0_337"/>
            <p:cNvSpPr/>
            <p:nvPr/>
          </p:nvSpPr>
          <p:spPr>
            <a:xfrm>
              <a:off x="0" y="4593750"/>
              <a:ext cx="2600700" cy="744600"/>
            </a:xfrm>
            <a:prstGeom prst="wedgeRectCallout">
              <a:avLst>
                <a:gd name="adj1" fmla="val 123164"/>
                <a:gd name="adj2" fmla="val -207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Re-usable library for usage by script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1dfb06df94_0_337"/>
            <p:cNvSpPr/>
            <p:nvPr/>
          </p:nvSpPr>
          <p:spPr>
            <a:xfrm>
              <a:off x="9502125" y="6161450"/>
              <a:ext cx="2600700" cy="744600"/>
            </a:xfrm>
            <a:prstGeom prst="wedgeRectCallout">
              <a:avLst>
                <a:gd name="adj1" fmla="val -155981"/>
                <a:gd name="adj2" fmla="val -228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Re-usable libraries for usage by scripts for device transaction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g11dfb06df94_0_3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15475" y="0"/>
              <a:ext cx="1806600" cy="17882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g11dfb06df94_0_337"/>
            <p:cNvCxnSpPr/>
            <p:nvPr/>
          </p:nvCxnSpPr>
          <p:spPr>
            <a:xfrm rot="10800000" flipH="1">
              <a:off x="6390825" y="84150"/>
              <a:ext cx="8970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g11dfb06df94_0_337"/>
            <p:cNvCxnSpPr/>
            <p:nvPr/>
          </p:nvCxnSpPr>
          <p:spPr>
            <a:xfrm rot="10800000" flipH="1">
              <a:off x="6353450" y="1756425"/>
              <a:ext cx="953100" cy="10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pic>
        <p:nvPicPr>
          <p:cNvPr id="204" name="Google Shape;204;g11dfb06df94_0_3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9175" y="996300"/>
            <a:ext cx="2362825" cy="53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1dfb06df94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200" y="1825125"/>
            <a:ext cx="2652476" cy="172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dfb06df94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0119" y="1825126"/>
            <a:ext cx="2393918" cy="1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dfb06df94_0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550" y="4338375"/>
            <a:ext cx="3538225" cy="25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dfb06df94_0_31"/>
          <p:cNvSpPr txBox="1"/>
          <p:nvPr/>
        </p:nvSpPr>
        <p:spPr>
          <a:xfrm>
            <a:off x="-20125" y="1459000"/>
            <a:ext cx="23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Controller 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1dfb06df94_0_31"/>
          <p:cNvSpPr txBox="1"/>
          <p:nvPr/>
        </p:nvSpPr>
        <p:spPr>
          <a:xfrm>
            <a:off x="2685200" y="1285725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Drop Existing Functions to 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1dfb06df94_0_31"/>
          <p:cNvSpPr txBox="1"/>
          <p:nvPr/>
        </p:nvSpPr>
        <p:spPr>
          <a:xfrm>
            <a:off x="304961" y="3722775"/>
            <a:ext cx="289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Define/Model Input/Output of workflow &amp; also of every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1dfb06df94_0_31"/>
          <p:cNvSpPr/>
          <p:nvPr/>
        </p:nvSpPr>
        <p:spPr>
          <a:xfrm>
            <a:off x="4482775" y="3963325"/>
            <a:ext cx="57447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1dfb06df94_0_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3000" y="1997575"/>
            <a:ext cx="2817476" cy="16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1dfb06df94_0_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73000" y="4221400"/>
            <a:ext cx="2971725" cy="20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1dfb06df94_0_31"/>
          <p:cNvSpPr txBox="1"/>
          <p:nvPr/>
        </p:nvSpPr>
        <p:spPr>
          <a:xfrm>
            <a:off x="5718100" y="1739925"/>
            <a:ext cx="22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CBA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1dfb06df94_0_31"/>
          <p:cNvSpPr txBox="1"/>
          <p:nvPr/>
        </p:nvSpPr>
        <p:spPr>
          <a:xfrm>
            <a:off x="1046475" y="981050"/>
            <a:ext cx="35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Time - CDS UI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1dfb06df94_0_31"/>
          <p:cNvSpPr txBox="1"/>
          <p:nvPr/>
        </p:nvSpPr>
        <p:spPr>
          <a:xfrm>
            <a:off x="8505350" y="981050"/>
            <a:ext cx="35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- CDS Blueprint Processor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1dfb06df94_0_31"/>
          <p:cNvSpPr/>
          <p:nvPr/>
        </p:nvSpPr>
        <p:spPr>
          <a:xfrm>
            <a:off x="9654475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dfb06df94_0_31"/>
          <p:cNvSpPr/>
          <p:nvPr/>
        </p:nvSpPr>
        <p:spPr>
          <a:xfrm>
            <a:off x="10764950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1dfb06df94_0_31"/>
          <p:cNvSpPr/>
          <p:nvPr/>
        </p:nvSpPr>
        <p:spPr>
          <a:xfrm>
            <a:off x="10879825" y="1862025"/>
            <a:ext cx="335400" cy="204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11dfb06df94_0_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03363" y="2060053"/>
            <a:ext cx="20764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dfb06df94_0_31"/>
          <p:cNvSpPr txBox="1"/>
          <p:nvPr/>
        </p:nvSpPr>
        <p:spPr>
          <a:xfrm>
            <a:off x="9397375" y="1739925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1dfb06df94_0_31"/>
          <p:cNvSpPr/>
          <p:nvPr/>
        </p:nvSpPr>
        <p:spPr>
          <a:xfrm>
            <a:off x="10035463" y="589737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1dfb06df94_0_31"/>
          <p:cNvSpPr/>
          <p:nvPr/>
        </p:nvSpPr>
        <p:spPr>
          <a:xfrm>
            <a:off x="11145950" y="5806925"/>
            <a:ext cx="990300" cy="473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Party 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1dfb06df94_0_31"/>
          <p:cNvSpPr/>
          <p:nvPr/>
        </p:nvSpPr>
        <p:spPr>
          <a:xfrm>
            <a:off x="10879825" y="4745788"/>
            <a:ext cx="335400" cy="995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dfb06df94_0_31"/>
          <p:cNvSpPr/>
          <p:nvPr/>
        </p:nvSpPr>
        <p:spPr>
          <a:xfrm>
            <a:off x="6038497" y="3689350"/>
            <a:ext cx="1848420" cy="473580"/>
          </a:xfrm>
          <a:prstGeom prst="flowChartMultidocumen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(CBA)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1dfb06df94_0_31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Overview - Design/Runtime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dfb06df94_0_31"/>
          <p:cNvSpPr/>
          <p:nvPr/>
        </p:nvSpPr>
        <p:spPr>
          <a:xfrm>
            <a:off x="10227475" y="3905925"/>
            <a:ext cx="1769400" cy="76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1dfb06df94_0_31"/>
          <p:cNvSpPr/>
          <p:nvPr/>
        </p:nvSpPr>
        <p:spPr>
          <a:xfrm>
            <a:off x="11446525" y="3823429"/>
            <a:ext cx="597025" cy="538500"/>
          </a:xfrm>
          <a:prstGeom prst="flowChartMagneticDisk">
            <a:avLst/>
          </a:prstGeom>
          <a:solidFill>
            <a:srgbClr val="DBDBDB"/>
          </a:solidFill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BP 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g11dfb06df94_0_31"/>
          <p:cNvCxnSpPr/>
          <p:nvPr/>
        </p:nvCxnSpPr>
        <p:spPr>
          <a:xfrm>
            <a:off x="6886025" y="981050"/>
            <a:ext cx="74700" cy="58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5" name="Google Shape;235;g11dfb06df94_0_31"/>
          <p:cNvSpPr/>
          <p:nvPr/>
        </p:nvSpPr>
        <p:spPr>
          <a:xfrm>
            <a:off x="3246775" y="3781525"/>
            <a:ext cx="1236000" cy="76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CDS UI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1dfb06df94_0_31"/>
          <p:cNvSpPr/>
          <p:nvPr/>
        </p:nvSpPr>
        <p:spPr>
          <a:xfrm>
            <a:off x="8582900" y="1447125"/>
            <a:ext cx="990300" cy="29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SDNC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/>
        </p:nvSpPr>
        <p:spPr>
          <a:xfrm>
            <a:off x="315000" y="198000"/>
            <a:ext cx="1150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4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Data Flow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84100" y="6012400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3048825" y="6012388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6387300" y="6062013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9249250" y="6062013"/>
            <a:ext cx="467100" cy="373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541925" y="5751125"/>
            <a:ext cx="213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Starter/Bootstrapping Packs are loaded to DB during startup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351372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design CBA, Enrich &amp; validate 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686652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Validated &amp; Enriched CBA distribution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"/>
          <p:cNvSpPr txBox="1"/>
          <p:nvPr/>
        </p:nvSpPr>
        <p:spPr>
          <a:xfrm>
            <a:off x="9725775" y="5903525"/>
            <a:ext cx="213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Execution of 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"/>
          <p:cNvGrpSpPr/>
          <p:nvPr/>
        </p:nvGrpSpPr>
        <p:grpSpPr>
          <a:xfrm>
            <a:off x="94167" y="1031912"/>
            <a:ext cx="11947669" cy="4737466"/>
            <a:chOff x="108098" y="1226353"/>
            <a:chExt cx="11947669" cy="4737466"/>
          </a:xfrm>
        </p:grpSpPr>
        <p:cxnSp>
          <p:nvCxnSpPr>
            <p:cNvPr id="252" name="Google Shape;252;p4"/>
            <p:cNvCxnSpPr>
              <a:stCxn id="253" idx="2"/>
              <a:endCxn id="254" idx="0"/>
            </p:cNvCxnSpPr>
            <p:nvPr/>
          </p:nvCxnSpPr>
          <p:spPr>
            <a:xfrm flipH="1">
              <a:off x="1571721" y="2790775"/>
              <a:ext cx="1389900" cy="1016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5" name="Google Shape;255;p4"/>
            <p:cNvCxnSpPr>
              <a:stCxn id="253" idx="2"/>
              <a:endCxn id="256" idx="1"/>
            </p:cNvCxnSpPr>
            <p:nvPr/>
          </p:nvCxnSpPr>
          <p:spPr>
            <a:xfrm>
              <a:off x="2961621" y="2790775"/>
              <a:ext cx="2274600" cy="1211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7" name="Google Shape;257;p4"/>
            <p:cNvCxnSpPr>
              <a:stCxn id="258" idx="4"/>
              <a:endCxn id="259" idx="1"/>
            </p:cNvCxnSpPr>
            <p:nvPr/>
          </p:nvCxnSpPr>
          <p:spPr>
            <a:xfrm rot="10800000" flipH="1">
              <a:off x="4470425" y="2851818"/>
              <a:ext cx="763800" cy="1150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0" name="Google Shape;260;p4"/>
            <p:cNvCxnSpPr>
              <a:stCxn id="261" idx="1"/>
              <a:endCxn id="262" idx="4"/>
            </p:cNvCxnSpPr>
            <p:nvPr/>
          </p:nvCxnSpPr>
          <p:spPr>
            <a:xfrm flipH="1">
              <a:off x="4458571" y="5271773"/>
              <a:ext cx="794100" cy="1356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3" name="Google Shape;263;p4"/>
            <p:cNvCxnSpPr>
              <a:stCxn id="253" idx="2"/>
              <a:endCxn id="262" idx="1"/>
            </p:cNvCxnSpPr>
            <p:nvPr/>
          </p:nvCxnSpPr>
          <p:spPr>
            <a:xfrm>
              <a:off x="2961621" y="2790775"/>
              <a:ext cx="479100" cy="26166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4" name="Google Shape;264;p4"/>
            <p:cNvSpPr txBox="1"/>
            <p:nvPr/>
          </p:nvSpPr>
          <p:spPr>
            <a:xfrm>
              <a:off x="108098" y="1782864"/>
              <a:ext cx="1200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1A. Developers registers Model Types, &amp; Reusable Dictionaries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 txBox="1"/>
            <p:nvPr/>
          </p:nvSpPr>
          <p:spPr>
            <a:xfrm>
              <a:off x="1031167" y="2842172"/>
              <a:ext cx="93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2A. User create CBA file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4"/>
            <p:cNvCxnSpPr>
              <a:stCxn id="253" idx="2"/>
              <a:endCxn id="258" idx="1"/>
            </p:cNvCxnSpPr>
            <p:nvPr/>
          </p:nvCxnSpPr>
          <p:spPr>
            <a:xfrm>
              <a:off x="2961621" y="2790775"/>
              <a:ext cx="490800" cy="1211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67" name="Google Shape;267;p4"/>
            <p:cNvGrpSpPr/>
            <p:nvPr/>
          </p:nvGrpSpPr>
          <p:grpSpPr>
            <a:xfrm>
              <a:off x="4939475" y="1994080"/>
              <a:ext cx="7116292" cy="3880500"/>
              <a:chOff x="4939475" y="1994080"/>
              <a:chExt cx="7116292" cy="3880500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4975167" y="1994080"/>
                <a:ext cx="7080600" cy="3880500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10079519" y="4928873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 txBox="1"/>
                <p:nvPr/>
              </p:nvSpPr>
              <p:spPr>
                <a:xfrm>
                  <a:off x="3071039" y="1787813"/>
                  <a:ext cx="8724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Component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Executor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4"/>
              <p:cNvGrpSpPr/>
              <p:nvPr/>
            </p:nvGrpSpPr>
            <p:grpSpPr>
              <a:xfrm>
                <a:off x="5236125" y="3659666"/>
                <a:ext cx="1648200" cy="685800"/>
                <a:chOff x="2728762" y="1660357"/>
                <a:chExt cx="1648200" cy="685800"/>
              </a:xfrm>
            </p:grpSpPr>
            <p:sp>
              <p:nvSpPr>
                <p:cNvPr id="256" name="Google Shape;256;p4"/>
                <p:cNvSpPr/>
                <p:nvPr/>
              </p:nvSpPr>
              <p:spPr>
                <a:xfrm>
                  <a:off x="272876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 txBox="1"/>
                <p:nvPr/>
              </p:nvSpPr>
              <p:spPr>
                <a:xfrm>
                  <a:off x="2741622" y="1787813"/>
                  <a:ext cx="15312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Self Service &amp; Designer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Rest / GRPC API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274;p4"/>
              <p:cNvGrpSpPr/>
              <p:nvPr/>
            </p:nvGrpSpPr>
            <p:grpSpPr>
              <a:xfrm>
                <a:off x="5234320" y="2509003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 txBox="1"/>
                <p:nvPr/>
              </p:nvSpPr>
              <p:spPr>
                <a:xfrm>
                  <a:off x="3046192" y="1787813"/>
                  <a:ext cx="9219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SDC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CBA Listener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4"/>
              <p:cNvGrpSpPr/>
              <p:nvPr/>
            </p:nvGrpSpPr>
            <p:grpSpPr>
              <a:xfrm>
                <a:off x="5252671" y="4928873"/>
                <a:ext cx="1648200" cy="685800"/>
                <a:chOff x="2740192" y="1660357"/>
                <a:chExt cx="1648200" cy="685800"/>
              </a:xfrm>
            </p:grpSpPr>
            <p:sp>
              <p:nvSpPr>
                <p:cNvPr id="261" name="Google Shape;261;p4"/>
                <p:cNvSpPr/>
                <p:nvPr/>
              </p:nvSpPr>
              <p:spPr>
                <a:xfrm>
                  <a:off x="274019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 txBox="1"/>
                <p:nvPr/>
              </p:nvSpPr>
              <p:spPr>
                <a:xfrm>
                  <a:off x="3140769" y="1787813"/>
                  <a:ext cx="7329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DmaaP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Publisher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8" name="Google Shape;278;p4"/>
              <p:cNvSpPr/>
              <p:nvPr/>
            </p:nvSpPr>
            <p:spPr>
              <a:xfrm>
                <a:off x="7846807" y="3136668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BP MS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9" name="Google Shape;279;p4"/>
              <p:cNvGrpSpPr/>
              <p:nvPr/>
            </p:nvGrpSpPr>
            <p:grpSpPr>
              <a:xfrm>
                <a:off x="7450264" y="4929781"/>
                <a:ext cx="1648200" cy="685800"/>
                <a:chOff x="2683042" y="1660357"/>
                <a:chExt cx="1648200" cy="685800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4"/>
                <p:cNvSpPr txBox="1"/>
                <p:nvPr/>
              </p:nvSpPr>
              <p:spPr>
                <a:xfrm>
                  <a:off x="3123937" y="1787813"/>
                  <a:ext cx="7665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Workflow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Executor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82" name="Google Shape;282;p4"/>
              <p:cNvCxnSpPr>
                <a:stCxn id="256" idx="2"/>
                <a:endCxn id="261" idx="0"/>
              </p:cNvCxnSpPr>
              <p:nvPr/>
            </p:nvCxnSpPr>
            <p:spPr>
              <a:xfrm>
                <a:off x="6060225" y="4345466"/>
                <a:ext cx="16500" cy="583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83" name="Google Shape;283;p4"/>
              <p:cNvCxnSpPr>
                <a:stCxn id="259" idx="2"/>
                <a:endCxn id="256" idx="0"/>
              </p:cNvCxnSpPr>
              <p:nvPr/>
            </p:nvCxnSpPr>
            <p:spPr>
              <a:xfrm>
                <a:off x="6058420" y="3194803"/>
                <a:ext cx="1800" cy="4650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284" name="Google Shape;284;p4"/>
              <p:cNvGrpSpPr/>
              <p:nvPr/>
            </p:nvGrpSpPr>
            <p:grpSpPr>
              <a:xfrm>
                <a:off x="9136792" y="2398435"/>
                <a:ext cx="2717628" cy="1889398"/>
                <a:chOff x="9201464" y="3435385"/>
                <a:chExt cx="2717628" cy="1889398"/>
              </a:xfrm>
            </p:grpSpPr>
            <p:grpSp>
              <p:nvGrpSpPr>
                <p:cNvPr id="285" name="Google Shape;285;p4"/>
                <p:cNvGrpSpPr/>
                <p:nvPr/>
              </p:nvGrpSpPr>
              <p:grpSpPr>
                <a:xfrm>
                  <a:off x="9210051" y="4090161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286" name="Google Shape;286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4"/>
                  <p:cNvSpPr txBox="1"/>
                  <p:nvPr/>
                </p:nvSpPr>
                <p:spPr>
                  <a:xfrm>
                    <a:off x="3000424" y="1690928"/>
                    <a:ext cx="10137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Resource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Resolution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88" name="Google Shape;288;p4"/>
                <p:cNvGrpSpPr/>
                <p:nvPr/>
              </p:nvGrpSpPr>
              <p:grpSpPr>
                <a:xfrm>
                  <a:off x="9210053" y="4744937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289" name="Google Shape;289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" name="Google Shape;290;p4"/>
                  <p:cNvSpPr txBox="1"/>
                  <p:nvPr/>
                </p:nvSpPr>
                <p:spPr>
                  <a:xfrm>
                    <a:off x="3000424" y="1690928"/>
                    <a:ext cx="10137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Script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Executor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1" name="Google Shape;291;p4"/>
                <p:cNvGrpSpPr/>
                <p:nvPr/>
              </p:nvGrpSpPr>
              <p:grpSpPr>
                <a:xfrm>
                  <a:off x="10602180" y="3435385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2" name="Google Shape;292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4"/>
                  <p:cNvSpPr txBox="1"/>
                  <p:nvPr/>
                </p:nvSpPr>
                <p:spPr>
                  <a:xfrm>
                    <a:off x="3000424" y="1690928"/>
                    <a:ext cx="10137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SSH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4" name="Google Shape;294;p4"/>
                <p:cNvGrpSpPr/>
                <p:nvPr/>
              </p:nvGrpSpPr>
              <p:grpSpPr>
                <a:xfrm>
                  <a:off x="10602180" y="4090622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5" name="Google Shape;295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4"/>
                  <p:cNvSpPr txBox="1"/>
                  <p:nvPr/>
                </p:nvSpPr>
                <p:spPr>
                  <a:xfrm>
                    <a:off x="3090706" y="1690928"/>
                    <a:ext cx="8331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Netconf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Adaptort</a:t>
                    </a:r>
                    <a:endParaRPr sz="10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4"/>
                <p:cNvGrpSpPr/>
                <p:nvPr/>
              </p:nvGrpSpPr>
              <p:grpSpPr>
                <a:xfrm>
                  <a:off x="10602180" y="4745398"/>
                  <a:ext cx="1316912" cy="579364"/>
                  <a:chOff x="2683042" y="1660357"/>
                  <a:chExt cx="1648200" cy="685800"/>
                </a:xfrm>
              </p:grpSpPr>
              <p:sp>
                <p:nvSpPr>
                  <p:cNvPr id="298" name="Google Shape;298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C4E0B2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4"/>
                  <p:cNvSpPr txBox="1"/>
                  <p:nvPr/>
                </p:nvSpPr>
                <p:spPr>
                  <a:xfrm>
                    <a:off x="3101739" y="1690928"/>
                    <a:ext cx="810900" cy="473700"/>
                  </a:xfrm>
                  <a:prstGeom prst="rect">
                    <a:avLst/>
                  </a:prstGeom>
                  <a:solidFill>
                    <a:srgbClr val="C4E0B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Restconf</a:t>
                    </a:r>
                    <a:endParaRPr sz="10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Adaptor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0" name="Google Shape;300;p4"/>
                <p:cNvGrpSpPr/>
                <p:nvPr/>
              </p:nvGrpSpPr>
              <p:grpSpPr>
                <a:xfrm>
                  <a:off x="9201464" y="3441044"/>
                  <a:ext cx="1316912" cy="579846"/>
                  <a:chOff x="2683042" y="1660357"/>
                  <a:chExt cx="1648200" cy="686371"/>
                </a:xfrm>
              </p:grpSpPr>
              <p:sp>
                <p:nvSpPr>
                  <p:cNvPr id="301" name="Google Shape;301;p4"/>
                  <p:cNvSpPr/>
                  <p:nvPr/>
                </p:nvSpPr>
                <p:spPr>
                  <a:xfrm>
                    <a:off x="2683042" y="1660357"/>
                    <a:ext cx="1648200" cy="685800"/>
                  </a:xfrm>
                  <a:prstGeom prst="flowChartAlternateProcess">
                    <a:avLst/>
                  </a:prstGeom>
                  <a:solidFill>
                    <a:srgbClr val="FEE599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4"/>
                  <p:cNvSpPr txBox="1"/>
                  <p:nvPr/>
                </p:nvSpPr>
                <p:spPr>
                  <a:xfrm>
                    <a:off x="2770711" y="1690928"/>
                    <a:ext cx="1473000" cy="655800"/>
                  </a:xfrm>
                  <a:prstGeom prst="rect">
                    <a:avLst/>
                  </a:prstGeom>
                  <a:solidFill>
                    <a:srgbClr val="FE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Remote Command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Executor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Component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303" name="Google Shape;303;p4"/>
              <p:cNvCxnSpPr>
                <a:stCxn id="256" idx="3"/>
                <a:endCxn id="278" idx="2"/>
              </p:cNvCxnSpPr>
              <p:nvPr/>
            </p:nvCxnSpPr>
            <p:spPr>
              <a:xfrm rot="10800000" flipH="1">
                <a:off x="6884325" y="3457166"/>
                <a:ext cx="962400" cy="545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4" name="Google Shape;304;p4"/>
              <p:cNvCxnSpPr>
                <a:stCxn id="256" idx="3"/>
                <a:endCxn id="280" idx="1"/>
              </p:cNvCxnSpPr>
              <p:nvPr/>
            </p:nvCxnSpPr>
            <p:spPr>
              <a:xfrm>
                <a:off x="6884325" y="4002566"/>
                <a:ext cx="565800" cy="12702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5" name="Google Shape;305;p4"/>
              <p:cNvCxnSpPr>
                <a:stCxn id="280" idx="3"/>
                <a:endCxn id="270" idx="1"/>
              </p:cNvCxnSpPr>
              <p:nvPr/>
            </p:nvCxnSpPr>
            <p:spPr>
              <a:xfrm rot="10800000" flipH="1">
                <a:off x="9098464" y="5271781"/>
                <a:ext cx="981000" cy="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06" name="Google Shape;306;p4"/>
              <p:cNvSpPr txBox="1"/>
              <p:nvPr/>
            </p:nvSpPr>
            <p:spPr>
              <a:xfrm>
                <a:off x="4939475" y="3217788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3C.Consume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 txBox="1"/>
              <p:nvPr/>
            </p:nvSpPr>
            <p:spPr>
              <a:xfrm>
                <a:off x="6249467" y="3246453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3D.Persist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 txBox="1"/>
              <p:nvPr/>
            </p:nvSpPr>
            <p:spPr>
              <a:xfrm>
                <a:off x="6753040" y="3536041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4B.Retrieve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 txBox="1"/>
              <p:nvPr/>
            </p:nvSpPr>
            <p:spPr>
              <a:xfrm>
                <a:off x="7081640" y="4428861"/>
                <a:ext cx="101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4C.Execute CBA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Directed Graph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 txBox="1"/>
              <p:nvPr/>
            </p:nvSpPr>
            <p:spPr>
              <a:xfrm>
                <a:off x="9119380" y="4844479"/>
                <a:ext cx="1041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4D.Execute CBA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Components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 txBox="1"/>
              <p:nvPr/>
            </p:nvSpPr>
            <p:spPr>
              <a:xfrm>
                <a:off x="5097724" y="4471956"/>
                <a:ext cx="1365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4F.Return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 Response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" name="Google Shape;312;p4"/>
            <p:cNvSpPr txBox="1"/>
            <p:nvPr/>
          </p:nvSpPr>
          <p:spPr>
            <a:xfrm>
              <a:off x="4342316" y="5358984"/>
              <a:ext cx="101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4G.Publish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Self 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4"/>
            <p:cNvCxnSpPr>
              <a:stCxn id="314" idx="3"/>
              <a:endCxn id="256" idx="1"/>
            </p:cNvCxnSpPr>
            <p:nvPr/>
          </p:nvCxnSpPr>
          <p:spPr>
            <a:xfrm rot="10800000" flipH="1">
              <a:off x="2249075" y="4002459"/>
              <a:ext cx="2987100" cy="14847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315" name="Google Shape;315;p4"/>
            <p:cNvGrpSpPr/>
            <p:nvPr/>
          </p:nvGrpSpPr>
          <p:grpSpPr>
            <a:xfrm>
              <a:off x="402309" y="1226353"/>
              <a:ext cx="8701745" cy="3146314"/>
              <a:chOff x="402309" y="1226353"/>
              <a:chExt cx="8701745" cy="3146314"/>
            </a:xfrm>
          </p:grpSpPr>
          <p:pic>
            <p:nvPicPr>
              <p:cNvPr id="316" name="Google Shape;316;p4" descr="Image result for user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309" y="2482175"/>
                <a:ext cx="588190" cy="5881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4"/>
              <p:cNvGrpSpPr/>
              <p:nvPr/>
            </p:nvGrpSpPr>
            <p:grpSpPr>
              <a:xfrm>
                <a:off x="2137521" y="2104975"/>
                <a:ext cx="1648200" cy="685800"/>
                <a:chOff x="2756217" y="1344164"/>
                <a:chExt cx="1648200" cy="685800"/>
              </a:xfrm>
            </p:grpSpPr>
            <p:sp>
              <p:nvSpPr>
                <p:cNvPr id="253" name="Google Shape;253;p4"/>
                <p:cNvSpPr/>
                <p:nvPr/>
              </p:nvSpPr>
              <p:spPr>
                <a:xfrm>
                  <a:off x="2756217" y="1344164"/>
                  <a:ext cx="1648200" cy="685800"/>
                </a:xfrm>
                <a:prstGeom prst="flowChartAlternateProcess">
                  <a:avLst/>
                </a:prstGeom>
                <a:solidFill>
                  <a:srgbClr val="D8E2F3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4"/>
                <p:cNvSpPr txBox="1"/>
                <p:nvPr/>
              </p:nvSpPr>
              <p:spPr>
                <a:xfrm>
                  <a:off x="2933043" y="1503062"/>
                  <a:ext cx="1233000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Controller Design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Studio UI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9" name="Google Shape;319;p4"/>
              <p:cNvCxnSpPr>
                <a:stCxn id="316" idx="3"/>
                <a:endCxn id="253" idx="1"/>
              </p:cNvCxnSpPr>
              <p:nvPr/>
            </p:nvCxnSpPr>
            <p:spPr>
              <a:xfrm rot="10800000" flipH="1">
                <a:off x="990499" y="2447770"/>
                <a:ext cx="1146900" cy="328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20" name="Google Shape;320;p4"/>
              <p:cNvCxnSpPr>
                <a:stCxn id="253" idx="3"/>
                <a:endCxn id="273" idx="1"/>
              </p:cNvCxnSpPr>
              <p:nvPr/>
            </p:nvCxnSpPr>
            <p:spPr>
              <a:xfrm>
                <a:off x="3785721" y="2447875"/>
                <a:ext cx="1463400" cy="15546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321" name="Google Shape;321;p4"/>
              <p:cNvCxnSpPr>
                <a:stCxn id="256" idx="3"/>
                <a:endCxn id="278" idx="3"/>
              </p:cNvCxnSpPr>
              <p:nvPr/>
            </p:nvCxnSpPr>
            <p:spPr>
              <a:xfrm rot="10800000" flipH="1">
                <a:off x="6884325" y="3777866"/>
                <a:ext cx="1479900" cy="224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stealth" w="med" len="med"/>
                <a:tailEnd type="stealth" w="med" len="med"/>
              </a:ln>
            </p:spPr>
          </p:cxnSp>
          <p:sp>
            <p:nvSpPr>
              <p:cNvPr id="322" name="Google Shape;322;p4"/>
              <p:cNvSpPr/>
              <p:nvPr/>
            </p:nvSpPr>
            <p:spPr>
              <a:xfrm>
                <a:off x="910798" y="1243185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" name="Google Shape;323;p4"/>
              <p:cNvCxnSpPr>
                <a:stCxn id="316" idx="0"/>
                <a:endCxn id="322" idx="3"/>
              </p:cNvCxnSpPr>
              <p:nvPr/>
            </p:nvCxnSpPr>
            <p:spPr>
              <a:xfrm rot="10800000" flipH="1">
                <a:off x="696404" y="1884275"/>
                <a:ext cx="731700" cy="597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24" name="Google Shape;324;p4"/>
              <p:cNvCxnSpPr>
                <a:stCxn id="325" idx="3"/>
                <a:endCxn id="273" idx="1"/>
              </p:cNvCxnSpPr>
              <p:nvPr/>
            </p:nvCxnSpPr>
            <p:spPr>
              <a:xfrm>
                <a:off x="4840855" y="1903743"/>
                <a:ext cx="408000" cy="2098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25" name="Google Shape;325;p4"/>
              <p:cNvSpPr/>
              <p:nvPr/>
            </p:nvSpPr>
            <p:spPr>
              <a:xfrm>
                <a:off x="4323497" y="1262648"/>
                <a:ext cx="1034715" cy="641095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MAVEN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6" name="Google Shape;326;p4"/>
              <p:cNvCxnSpPr>
                <a:stCxn id="322" idx="4"/>
                <a:endCxn id="325" idx="2"/>
              </p:cNvCxnSpPr>
              <p:nvPr/>
            </p:nvCxnSpPr>
            <p:spPr>
              <a:xfrm>
                <a:off x="1945513" y="1563733"/>
                <a:ext cx="2378100" cy="19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27" name="Google Shape;327;p4"/>
              <p:cNvSpPr txBox="1"/>
              <p:nvPr/>
            </p:nvSpPr>
            <p:spPr>
              <a:xfrm>
                <a:off x="2095078" y="1226353"/>
                <a:ext cx="9369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1B. Jenkins Builds and Deploy to Maven Repo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 txBox="1"/>
              <p:nvPr/>
            </p:nvSpPr>
            <p:spPr>
              <a:xfrm>
                <a:off x="4875415" y="1853613"/>
                <a:ext cx="1374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1C. Auto load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Types, &amp; Reusable Dictionaries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 txBox="1"/>
              <p:nvPr/>
            </p:nvSpPr>
            <p:spPr>
              <a:xfrm>
                <a:off x="4010495" y="2577203"/>
                <a:ext cx="9369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2B. Enrich, Validate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 txBox="1"/>
              <p:nvPr/>
            </p:nvSpPr>
            <p:spPr>
              <a:xfrm>
                <a:off x="7752854" y="3818567"/>
                <a:ext cx="1351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1D. Store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Types, &amp; Reusable Dictionaries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4"/>
            <p:cNvGrpSpPr/>
            <p:nvPr/>
          </p:nvGrpSpPr>
          <p:grpSpPr>
            <a:xfrm>
              <a:off x="896066" y="3296272"/>
              <a:ext cx="3968396" cy="2667547"/>
              <a:chOff x="896066" y="3296272"/>
              <a:chExt cx="3968396" cy="2667547"/>
            </a:xfrm>
          </p:grpSpPr>
          <p:grpSp>
            <p:nvGrpSpPr>
              <p:cNvPr id="332" name="Google Shape;332;p4"/>
              <p:cNvGrpSpPr/>
              <p:nvPr/>
            </p:nvGrpSpPr>
            <p:grpSpPr>
              <a:xfrm>
                <a:off x="896066" y="3807416"/>
                <a:ext cx="1351030" cy="638205"/>
                <a:chOff x="2683042" y="1660357"/>
                <a:chExt cx="1648200" cy="685800"/>
              </a:xfrm>
            </p:grpSpPr>
            <p:sp>
              <p:nvSpPr>
                <p:cNvPr id="254" name="Google Shape;254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4"/>
                <p:cNvSpPr txBox="1"/>
                <p:nvPr/>
              </p:nvSpPr>
              <p:spPr>
                <a:xfrm>
                  <a:off x="3253747" y="1853796"/>
                  <a:ext cx="507000" cy="2811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SDC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34" name="Google Shape;334;p4"/>
              <p:cNvCxnSpPr>
                <a:stCxn id="254" idx="3"/>
                <a:endCxn id="258" idx="1"/>
              </p:cNvCxnSpPr>
              <p:nvPr/>
            </p:nvCxnSpPr>
            <p:spPr>
              <a:xfrm rot="10800000" flipH="1">
                <a:off x="2247096" y="4002619"/>
                <a:ext cx="1205400" cy="123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58" name="Google Shape;258;p4"/>
              <p:cNvSpPr/>
              <p:nvPr/>
            </p:nvSpPr>
            <p:spPr>
              <a:xfrm>
                <a:off x="3452468" y="3810278"/>
                <a:ext cx="1017957" cy="384681"/>
              </a:xfrm>
              <a:prstGeom prst="flowChartMagneticDrum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3440703" y="5215073"/>
                <a:ext cx="1017957" cy="384681"/>
              </a:xfrm>
              <a:prstGeom prst="flowChartMagneticDrum">
                <a:avLst/>
              </a:prstGeom>
              <a:solidFill>
                <a:srgbClr val="FFFFFF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 txBox="1"/>
              <p:nvPr/>
            </p:nvSpPr>
            <p:spPr>
              <a:xfrm>
                <a:off x="3829762" y="3302608"/>
                <a:ext cx="1034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2D.Test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 txBox="1"/>
              <p:nvPr/>
            </p:nvSpPr>
            <p:spPr>
              <a:xfrm>
                <a:off x="3098974" y="3401250"/>
                <a:ext cx="106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C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2C.Test Deploy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 txBox="1"/>
              <p:nvPr/>
            </p:nvSpPr>
            <p:spPr>
              <a:xfrm>
                <a:off x="1656547" y="3296272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3A.Store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4"/>
              <p:cNvSpPr txBox="1"/>
              <p:nvPr/>
            </p:nvSpPr>
            <p:spPr>
              <a:xfrm>
                <a:off x="2311915" y="4238665"/>
                <a:ext cx="93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3B.Publish CBA file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4"/>
              <p:cNvSpPr txBox="1"/>
              <p:nvPr/>
            </p:nvSpPr>
            <p:spPr>
              <a:xfrm>
                <a:off x="2676903" y="5409719"/>
                <a:ext cx="1015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4H.Consume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0" name="Google Shape;340;p4"/>
              <p:cNvGrpSpPr/>
              <p:nvPr/>
            </p:nvGrpSpPr>
            <p:grpSpPr>
              <a:xfrm>
                <a:off x="898045" y="5168056"/>
                <a:ext cx="1351030" cy="638205"/>
                <a:chOff x="2683042" y="1660357"/>
                <a:chExt cx="1648200" cy="685800"/>
              </a:xfrm>
            </p:grpSpPr>
            <p:sp>
              <p:nvSpPr>
                <p:cNvPr id="314" name="Google Shape;314;p4"/>
                <p:cNvSpPr/>
                <p:nvPr/>
              </p:nvSpPr>
              <p:spPr>
                <a:xfrm>
                  <a:off x="2683042" y="1660357"/>
                  <a:ext cx="1648200" cy="685800"/>
                </a:xfrm>
                <a:prstGeom prst="flowChartAlternateProcess">
                  <a:avLst/>
                </a:prstGeom>
                <a:solidFill>
                  <a:srgbClr val="A8D08C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4"/>
                <p:cNvSpPr txBox="1"/>
                <p:nvPr/>
              </p:nvSpPr>
              <p:spPr>
                <a:xfrm>
                  <a:off x="3294818" y="1787813"/>
                  <a:ext cx="424800" cy="281100"/>
                </a:xfrm>
                <a:prstGeom prst="rect">
                  <a:avLst/>
                </a:prstGeom>
                <a:solidFill>
                  <a:srgbClr val="A8D08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rgbClr val="7030A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SO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42" name="Google Shape;342;p4"/>
              <p:cNvCxnSpPr>
                <a:stCxn id="314" idx="3"/>
                <a:endCxn id="262" idx="1"/>
              </p:cNvCxnSpPr>
              <p:nvPr/>
            </p:nvCxnSpPr>
            <p:spPr>
              <a:xfrm rot="10800000" flipH="1">
                <a:off x="2249075" y="5407359"/>
                <a:ext cx="1191600" cy="798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43" name="Google Shape;343;p4"/>
              <p:cNvSpPr txBox="1"/>
              <p:nvPr/>
            </p:nvSpPr>
            <p:spPr>
              <a:xfrm>
                <a:off x="2297005" y="4670653"/>
                <a:ext cx="1015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4A.Send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Self Service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 txBox="1"/>
              <p:nvPr/>
            </p:nvSpPr>
            <p:spPr>
              <a:xfrm>
                <a:off x="3497916" y="5185107"/>
                <a:ext cx="684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DMaaP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 Kafka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 txBox="1"/>
              <p:nvPr/>
            </p:nvSpPr>
            <p:spPr>
              <a:xfrm>
                <a:off x="3542558" y="3894622"/>
                <a:ext cx="649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7030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DMaaP</a:t>
                </a:r>
                <a:endParaRPr sz="1200" b="1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6" name="Google Shape;346;p4"/>
          <p:cNvSpPr txBox="1"/>
          <p:nvPr/>
        </p:nvSpPr>
        <p:spPr>
          <a:xfrm>
            <a:off x="7021175" y="1884725"/>
            <a:ext cx="331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Runtime Platform Component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4"/>
          <p:cNvCxnSpPr>
            <a:stCxn id="256" idx="3"/>
          </p:cNvCxnSpPr>
          <p:nvPr/>
        </p:nvCxnSpPr>
        <p:spPr>
          <a:xfrm>
            <a:off x="6870394" y="3808125"/>
            <a:ext cx="3240900" cy="12420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sp>
        <p:nvSpPr>
          <p:cNvPr id="348" name="Google Shape;348;p4"/>
          <p:cNvSpPr txBox="1"/>
          <p:nvPr/>
        </p:nvSpPr>
        <p:spPr>
          <a:xfrm>
            <a:off x="8711111" y="4108076"/>
            <a:ext cx="101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4C.Execute Component Directly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"/>
          <p:cNvSpPr txBox="1"/>
          <p:nvPr/>
        </p:nvSpPr>
        <p:spPr>
          <a:xfrm>
            <a:off x="-37375" y="189350"/>
            <a:ext cx="58695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API - Execution API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" y="1224000"/>
            <a:ext cx="4752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0" y="982800"/>
            <a:ext cx="4888440" cy="3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"/>
          <p:cNvSpPr txBox="1"/>
          <p:nvPr/>
        </p:nvSpPr>
        <p:spPr>
          <a:xfrm>
            <a:off x="72000" y="1008000"/>
            <a:ext cx="475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Service API – Process a BP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7200000" y="4629474"/>
            <a:ext cx="4896000" cy="19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The actionName, under the actionIdentifiers refers to the name of a Workflow (see Workflow).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The content of the payload is what is fully dynamic / model driven.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The first top level element will always be either $actionName-request for a request or $actionName-response for a response.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Then the content within this element is fully based on the workflow inputs and outputs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During the Enrichment CDS will aggregate all the resources defined to be resolved as input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 txBox="1"/>
          <p:nvPr/>
        </p:nvSpPr>
        <p:spPr>
          <a:xfrm>
            <a:off x="2664000" y="3590640"/>
            <a:ext cx="3312000" cy="29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"actionIdentifiers":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"mode": "sync",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"blueprintName": "vLB_CDS",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"blueprintVersion": "1.0.0",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"actionName": "resource-assignment"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"payload":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"resource-assignment-request":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"template-prefix": [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"vnf"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],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"resource-assignment-properties":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"image_name": "ubuntu-16-04-cloud-amd64",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"vpg_0_int_pktgen_private_port_0_mac": "fa:16:3e:00:00:20",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"repo_url_artifacts": "https://nexus.onap.org/content/groups/staging",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"flavor_name": "m1.medium",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"dcae_collector_ip": "10.12.5.214",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"onap_private_subnet_id": "oam_network_N0qx",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"key_name": "olc-key"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"commonHeader": {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"subRequestId": "3f259ee6-cd7e-4a83-8b2b-5e6da3a05ce1",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"requestId": "073e64ed-734e-4937-abb7-0b4c634b52e1",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"originatorId": "SDNC_DG"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72000" y="4716360"/>
            <a:ext cx="23760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curl --location --request POST '10.12.7.33:30699/api/v1/execution-service/process' \--header 'Content-Type: application/json' \--header 'Authorization: Basic Y2NzZGthcHBzOmNjc2RrYXBwcw==' \--header 'Content-Type: text/plain' \--data-raw 'data’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72000" y="4161960"/>
            <a:ext cx="16560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Request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"/>
          <p:cNvSpPr txBox="1"/>
          <p:nvPr/>
        </p:nvSpPr>
        <p:spPr>
          <a:xfrm>
            <a:off x="5976000" y="72000"/>
            <a:ext cx="61920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https://wiki.onap.org/display/DW/User+Guide#UserGuide-65018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https://docs.onap.org/projects/onap-ccsdk-cds/en/latest/modelingconcepts/dynamic-payload.html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 txBox="1"/>
          <p:nvPr/>
        </p:nvSpPr>
        <p:spPr>
          <a:xfrm>
            <a:off x="4896000" y="1368000"/>
            <a:ext cx="23760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API will execute a specific BP’s Action/Workflow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6"/>
          <p:cNvCxnSpPr/>
          <p:nvPr/>
        </p:nvCxnSpPr>
        <p:spPr>
          <a:xfrm>
            <a:off x="5184000" y="2160000"/>
            <a:ext cx="2592000" cy="5040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364" name="Google Shape;364;p6"/>
          <p:cNvCxnSpPr/>
          <p:nvPr/>
        </p:nvCxnSpPr>
        <p:spPr>
          <a:xfrm>
            <a:off x="6264000" y="2160000"/>
            <a:ext cx="1440000" cy="7920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dashDot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/>
          <p:nvPr/>
        </p:nvSpPr>
        <p:spPr>
          <a:xfrm>
            <a:off x="0" y="198000"/>
            <a:ext cx="11821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CDS - Other API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7"/>
          <p:cNvSpPr txBox="1"/>
          <p:nvPr/>
        </p:nvSpPr>
        <p:spPr>
          <a:xfrm>
            <a:off x="4536000" y="198000"/>
            <a:ext cx="7416000" cy="6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https://docs.onap.org/projects/onap-ccsdk-cds/en/latest/api-reference/bp-processor.html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000" y="1152000"/>
            <a:ext cx="8121600" cy="53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"/>
          <p:cNvSpPr txBox="1"/>
          <p:nvPr/>
        </p:nvSpPr>
        <p:spPr>
          <a:xfrm>
            <a:off x="216000" y="3240000"/>
            <a:ext cx="3577500" cy="15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for Blueprint, model, resource, template, data dictionary etc. management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5917</Words>
  <Application>Microsoft Office PowerPoint</Application>
  <PresentationFormat>Widescreen</PresentationFormat>
  <Paragraphs>719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Roboto</vt:lpstr>
      <vt:lpstr>Times New Roman</vt:lpstr>
      <vt:lpstr>Courier New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Евгений Жуков</dc:creator>
  <cp:lastModifiedBy>Mudiganti, Seshu Kumar</cp:lastModifiedBy>
  <cp:revision>1</cp:revision>
  <dcterms:created xsi:type="dcterms:W3CDTF">2017-07-20T12:12:46Z</dcterms:created>
  <dcterms:modified xsi:type="dcterms:W3CDTF">2023-08-28T13:12:09Z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